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4.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5.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6.xml" ContentType="application/vnd.openxmlformats-officedocument.presentationml.tags+xml"/>
  <Override PartName="/ppt/notesSlides/notesSlide9.xml" ContentType="application/vnd.openxmlformats-officedocument.presentationml.notesSlide+xml"/>
  <Override PartName="/ppt/tags/tag17.xml" ContentType="application/vnd.openxmlformats-officedocument.presentationml.tags+xml"/>
  <Override PartName="/ppt/notesSlides/notesSlide10.xml" ContentType="application/vnd.openxmlformats-officedocument.presentationml.notesSlide+xml"/>
  <Override PartName="/ppt/tags/tag18.xml" ContentType="application/vnd.openxmlformats-officedocument.presentationml.tags+xml"/>
  <Override PartName="/ppt/notesSlides/notesSlide11.xml" ContentType="application/vnd.openxmlformats-officedocument.presentationml.notesSlide+xml"/>
  <Override PartName="/ppt/tags/tag19.xml" ContentType="application/vnd.openxmlformats-officedocument.presentationml.tags+xml"/>
  <Override PartName="/ppt/notesSlides/notesSlide12.xml" ContentType="application/vnd.openxmlformats-officedocument.presentationml.notesSlide+xml"/>
  <Override PartName="/ppt/tags/tag20.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1.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711" r:id="rId2"/>
    <p:sldMasterId id="2147483693" r:id="rId3"/>
  </p:sldMasterIdLst>
  <p:notesMasterIdLst>
    <p:notesMasterId r:id="rId22"/>
  </p:notesMasterIdLst>
  <p:handoutMasterIdLst>
    <p:handoutMasterId r:id="rId23"/>
  </p:handoutMasterIdLst>
  <p:sldIdLst>
    <p:sldId id="256" r:id="rId4"/>
    <p:sldId id="258" r:id="rId5"/>
    <p:sldId id="274" r:id="rId6"/>
    <p:sldId id="264" r:id="rId7"/>
    <p:sldId id="265" r:id="rId8"/>
    <p:sldId id="266" r:id="rId9"/>
    <p:sldId id="267" r:id="rId10"/>
    <p:sldId id="268" r:id="rId11"/>
    <p:sldId id="275" r:id="rId12"/>
    <p:sldId id="257" r:id="rId13"/>
    <p:sldId id="279" r:id="rId14"/>
    <p:sldId id="280" r:id="rId15"/>
    <p:sldId id="277" r:id="rId16"/>
    <p:sldId id="263" r:id="rId17"/>
    <p:sldId id="278" r:id="rId18"/>
    <p:sldId id="282" r:id="rId19"/>
    <p:sldId id="283" r:id="rId20"/>
    <p:sldId id="273"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26">
          <p15:clr>
            <a:srgbClr val="A4A3A4"/>
          </p15:clr>
        </p15:guide>
        <p15:guide id="2" orient="horz" pos="2548">
          <p15:clr>
            <a:srgbClr val="A4A3A4"/>
          </p15:clr>
        </p15:guide>
        <p15:guide id="3" orient="horz" pos="1620">
          <p15:clr>
            <a:srgbClr val="A4A3A4"/>
          </p15:clr>
        </p15:guide>
        <p15:guide id="4" orient="horz" pos="613">
          <p15:clr>
            <a:srgbClr val="A4A3A4"/>
          </p15:clr>
        </p15:guide>
        <p15:guide id="5" orient="horz" pos="754">
          <p15:clr>
            <a:srgbClr val="A4A3A4"/>
          </p15:clr>
        </p15:guide>
        <p15:guide id="6" orient="horz" pos="2887">
          <p15:clr>
            <a:srgbClr val="A4A3A4"/>
          </p15:clr>
        </p15:guide>
        <p15:guide id="7" pos="5674">
          <p15:clr>
            <a:srgbClr val="A4A3A4"/>
          </p15:clr>
        </p15:guide>
        <p15:guide id="8" pos="3663">
          <p15:clr>
            <a:srgbClr val="A4A3A4"/>
          </p15:clr>
        </p15:guide>
        <p15:guide id="9" pos="259">
          <p15:clr>
            <a:srgbClr val="A4A3A4"/>
          </p15:clr>
        </p15:guide>
        <p15:guide id="10" pos="2880">
          <p15:clr>
            <a:srgbClr val="A4A3A4"/>
          </p15:clr>
        </p15:guide>
        <p15:guide id="11" pos="8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4780"/>
    <a:srgbClr val="FFFFFF"/>
    <a:srgbClr val="FFE0B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412" autoAdjust="0"/>
    <p:restoredTop sz="78237" autoAdjust="0"/>
  </p:normalViewPr>
  <p:slideViewPr>
    <p:cSldViewPr snapToGrid="0" snapToObjects="1">
      <p:cViewPr>
        <p:scale>
          <a:sx n="143" d="100"/>
          <a:sy n="143" d="100"/>
        </p:scale>
        <p:origin x="-160" y="-176"/>
      </p:cViewPr>
      <p:guideLst>
        <p:guide orient="horz" pos="926"/>
        <p:guide orient="horz" pos="2548"/>
        <p:guide orient="horz" pos="1620"/>
        <p:guide orient="horz" pos="613"/>
        <p:guide orient="horz" pos="754"/>
        <p:guide orient="horz" pos="2887"/>
        <p:guide pos="5674"/>
        <p:guide pos="3663"/>
        <p:guide pos="259"/>
        <p:guide pos="2880"/>
        <p:guide pos="86"/>
      </p:guideLst>
    </p:cSldViewPr>
  </p:slideViewPr>
  <p:outlineViewPr>
    <p:cViewPr>
      <p:scale>
        <a:sx n="33" d="100"/>
        <a:sy n="33" d="100"/>
      </p:scale>
      <p:origin x="296"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Global</a:t>
            </a:r>
            <a:r>
              <a:rPr lang="en-US" baseline="0" dirty="0"/>
              <a:t> ANPR Market by </a:t>
            </a:r>
            <a:r>
              <a:rPr lang="en-US" dirty="0"/>
              <a:t>Application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Application</c:v>
                </c:pt>
              </c:strCache>
            </c:strRef>
          </c:tx>
          <c:dPt>
            <c:idx val="0"/>
            <c:bubble3D val="0"/>
            <c:spPr>
              <a:solidFill>
                <a:schemeClr val="accent1"/>
              </a:solidFill>
              <a:ln w="25400">
                <a:solidFill>
                  <a:schemeClr val="lt1"/>
                </a:solidFill>
              </a:ln>
              <a:effectLst/>
              <a:sp3d contourW="25400">
                <a:contourClr>
                  <a:schemeClr val="lt1"/>
                </a:contourClr>
              </a:sp3d>
            </c:spPr>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TOLL MANAGEMENT</c:v>
                </c:pt>
                <c:pt idx="1">
                  <c:v>TRAFFIC MANAGEMENT</c:v>
                </c:pt>
                <c:pt idx="2">
                  <c:v>SURVEILLANCE</c:v>
                </c:pt>
                <c:pt idx="3">
                  <c:v>OTHERS</c:v>
                </c:pt>
              </c:strCache>
            </c:strRef>
          </c:cat>
          <c:val>
            <c:numRef>
              <c:f>Sheet1!$B$2:$B$5</c:f>
              <c:numCache>
                <c:formatCode>0.00%</c:formatCode>
                <c:ptCount val="4"/>
                <c:pt idx="0">
                  <c:v>0.2046</c:v>
                </c:pt>
                <c:pt idx="1">
                  <c:v>0.19650000000000001</c:v>
                </c:pt>
                <c:pt idx="2">
                  <c:v>0.4224</c:v>
                </c:pt>
                <c:pt idx="3">
                  <c:v>0.17649999999999999</c:v>
                </c:pt>
              </c:numCache>
            </c:numRef>
          </c:val>
          <c:extLst>
            <c:ext xmlns:c16="http://schemas.microsoft.com/office/drawing/2014/chart" uri="{C3380CC4-5D6E-409C-BE32-E72D297353CC}">
              <c16:uniqueId val="{00000000-24D4-1A4F-BAFB-08E43EE7952F}"/>
            </c:ext>
          </c:extLst>
        </c:ser>
        <c:dLbls>
          <c:dLblPos val="inEnd"/>
          <c:showLegendKey val="0"/>
          <c:showVal val="0"/>
          <c:showCatName val="1"/>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CD7D3A2-31E4-8E42-BFE4-E1D5C718E739}" type="datetimeFigureOut">
              <a:rPr lang="en-US" smtClean="0"/>
              <a:pPr/>
              <a:t>7/29/21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598F7A4-CE3D-804B-A1DB-4079A629C97B}" type="slidenum">
              <a:rPr lang="en-US" smtClean="0"/>
              <a:pPr/>
              <a:t>‹#›</a:t>
            </a:fld>
            <a:endParaRPr lang="en-US" dirty="0"/>
          </a:p>
        </p:txBody>
      </p:sp>
    </p:spTree>
    <p:extLst>
      <p:ext uri="{BB962C8B-B14F-4D97-AF65-F5344CB8AC3E}">
        <p14:creationId xmlns:p14="http://schemas.microsoft.com/office/powerpoint/2010/main" val="32956798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sv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0E2176-2878-124F-9D1F-E150291074BD}" type="datetimeFigureOut">
              <a:rPr lang="en-US" smtClean="0"/>
              <a:pPr/>
              <a:t>7/29/21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3D3DDD1-A2AC-0143-A10E-767D06A6F773}" type="slidenum">
              <a:rPr lang="en-US" smtClean="0"/>
              <a:pPr/>
              <a:t>‹#›</a:t>
            </a:fld>
            <a:endParaRPr lang="en-US" dirty="0"/>
          </a:p>
        </p:txBody>
      </p:sp>
    </p:spTree>
    <p:extLst>
      <p:ext uri="{BB962C8B-B14F-4D97-AF65-F5344CB8AC3E}">
        <p14:creationId xmlns:p14="http://schemas.microsoft.com/office/powerpoint/2010/main" val="383555749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Hey everyone, this is Hung and I will be doing a presentation on the topic of Automatic Number-Plate Recognition System, or ANPR for short. Before diving in, I just want to give a shoutout to Professor Tim Miller and everyone for a phenomenal learning experience this summer.</a:t>
            </a:r>
          </a:p>
        </p:txBody>
      </p:sp>
      <p:sp>
        <p:nvSpPr>
          <p:cNvPr id="4" name="Slide Number Placeholder 3"/>
          <p:cNvSpPr>
            <a:spLocks noGrp="1"/>
          </p:cNvSpPr>
          <p:nvPr>
            <p:ph type="sldNum" sz="quarter" idx="5"/>
          </p:nvPr>
        </p:nvSpPr>
        <p:spPr/>
        <p:txBody>
          <a:bodyPr/>
          <a:lstStyle/>
          <a:p>
            <a:fld id="{13D3DDD1-A2AC-0143-A10E-767D06A6F773}" type="slidenum">
              <a:rPr lang="en-US" smtClean="0"/>
              <a:pPr/>
              <a:t>1</a:t>
            </a:fld>
            <a:endParaRPr lang="en-US" dirty="0"/>
          </a:p>
        </p:txBody>
      </p:sp>
    </p:spTree>
    <p:extLst>
      <p:ext uri="{BB962C8B-B14F-4D97-AF65-F5344CB8AC3E}">
        <p14:creationId xmlns:p14="http://schemas.microsoft.com/office/powerpoint/2010/main" val="1695411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presentation I have created a Graphical User Interface for the MATLAB demo that I’ll be showing at the end. The function to run it is called </a:t>
            </a:r>
            <a:r>
              <a:rPr lang="en-US" dirty="0" err="1"/>
              <a:t>anprGUI.m</a:t>
            </a:r>
            <a:r>
              <a:rPr lang="en-US" dirty="0"/>
              <a:t> and so I will be referring to this GUI a lot in the upcoming few slides.</a:t>
            </a:r>
          </a:p>
          <a:p>
            <a:endParaRPr lang="en-US" dirty="0"/>
          </a:p>
          <a:p>
            <a:r>
              <a:rPr lang="en-US" dirty="0"/>
              <a:t>For this slide, I have just simply broken down the three main steps that I have mentioned before. Step #1 is to detect and localize a license plate in an input image/frame. For demo purposes, I will be assuming that preprocessing techniques are already applied to these license plates, and they should be in good shape to go through the implemented system.</a:t>
            </a:r>
          </a:p>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10</a:t>
            </a:fld>
            <a:endParaRPr lang="en-US" dirty="0"/>
          </a:p>
        </p:txBody>
      </p:sp>
    </p:spTree>
    <p:extLst>
      <p:ext uri="{BB962C8B-B14F-4D97-AF65-F5344CB8AC3E}">
        <p14:creationId xmlns:p14="http://schemas.microsoft.com/office/powerpoint/2010/main" val="9623306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breakdown of how I implemented the process of detect and localize a plate. We will first start with the input image as shown here. I will be taking advantage of built-in MATLAB functions, and MATLAB is actually a phenomenal tool when it comes to image processing in general just because of a variety of existing functions that make the job a lot easier.</a:t>
            </a:r>
          </a:p>
          <a:p>
            <a:endParaRPr lang="en-US" dirty="0"/>
          </a:p>
          <a:p>
            <a:r>
              <a:rPr lang="en-US" dirty="0"/>
              <a:t>First I used the edge built-in function on the </a:t>
            </a:r>
            <a:r>
              <a:rPr lang="en-US" dirty="0" err="1"/>
              <a:t>grayscaled</a:t>
            </a:r>
            <a:r>
              <a:rPr lang="en-US" dirty="0"/>
              <a:t> version of the license plate. What the edge function does is it </a:t>
            </a:r>
            <a:r>
              <a:rPr lang="en-US" sz="1200" kern="1200" dirty="0">
                <a:solidFill>
                  <a:schemeClr val="tx1"/>
                </a:solidFill>
                <a:effectLst/>
                <a:latin typeface="+mn-lt"/>
                <a:ea typeface="+mn-ea"/>
                <a:cs typeface="+mn-cs"/>
              </a:rPr>
              <a:t>takes an intensity image an input, and returns a binary image of the same size, with 1's where the function</a:t>
            </a:r>
          </a:p>
          <a:p>
            <a:r>
              <a:rPr lang="en-US" sz="1200" kern="1200" dirty="0">
                <a:solidFill>
                  <a:schemeClr val="tx1"/>
                </a:solidFill>
                <a:effectLst/>
                <a:latin typeface="+mn-lt"/>
                <a:ea typeface="+mn-ea"/>
                <a:cs typeface="+mn-cs"/>
              </a:rPr>
              <a:t>finds edges and 0's elsewhere.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Next I’ll apply the </a:t>
            </a:r>
            <a:r>
              <a:rPr lang="en-US" sz="1200" kern="1200" dirty="0" err="1">
                <a:solidFill>
                  <a:schemeClr val="tx1"/>
                </a:solidFill>
                <a:effectLst/>
                <a:latin typeface="+mn-lt"/>
                <a:ea typeface="+mn-ea"/>
                <a:cs typeface="+mn-cs"/>
              </a:rPr>
              <a:t>imdilate</a:t>
            </a:r>
            <a:r>
              <a:rPr lang="en-US" sz="1200" kern="1200" dirty="0">
                <a:solidFill>
                  <a:schemeClr val="tx1"/>
                </a:solidFill>
                <a:effectLst/>
                <a:latin typeface="+mn-lt"/>
                <a:ea typeface="+mn-ea"/>
                <a:cs typeface="+mn-cs"/>
              </a:rPr>
              <a:t> function, which basically dilate the edges and essentially bold the entire image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Next, </a:t>
            </a:r>
            <a:r>
              <a:rPr lang="en-US" sz="1200" kern="1200" dirty="0" err="1">
                <a:solidFill>
                  <a:schemeClr val="tx1"/>
                </a:solidFill>
                <a:effectLst/>
                <a:latin typeface="+mn-lt"/>
                <a:ea typeface="+mn-ea"/>
                <a:cs typeface="+mn-cs"/>
              </a:rPr>
              <a:t>imfill</a:t>
            </a:r>
            <a:r>
              <a:rPr lang="en-US" sz="1200" kern="1200" dirty="0">
                <a:solidFill>
                  <a:schemeClr val="tx1"/>
                </a:solidFill>
                <a:effectLst/>
                <a:latin typeface="+mn-lt"/>
                <a:ea typeface="+mn-ea"/>
                <a:cs typeface="+mn-cs"/>
              </a:rPr>
              <a:t> basically fill in all the spaces in between the edges.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Last but not least, </a:t>
            </a:r>
            <a:r>
              <a:rPr lang="en-US" sz="1200" kern="1200" dirty="0" err="1">
                <a:solidFill>
                  <a:schemeClr val="tx1"/>
                </a:solidFill>
                <a:effectLst/>
                <a:latin typeface="+mn-lt"/>
                <a:ea typeface="+mn-ea"/>
                <a:cs typeface="+mn-cs"/>
              </a:rPr>
              <a:t>imerode</a:t>
            </a:r>
            <a:r>
              <a:rPr lang="en-US" sz="1200" kern="1200" dirty="0">
                <a:solidFill>
                  <a:schemeClr val="tx1"/>
                </a:solidFill>
                <a:effectLst/>
                <a:latin typeface="+mn-lt"/>
                <a:ea typeface="+mn-ea"/>
                <a:cs typeface="+mn-cs"/>
              </a:rPr>
              <a:t> just erode all the ones in the image and returns the version that we see on the right here.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have just gone through this entire process with the main objective to acquire the area of the largest object, which should be the license plate if the above steps were followed in the listed order. The circle here is the car brand, and for all cases, the area of interest should be the license plate.</a:t>
            </a:r>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11</a:t>
            </a:fld>
            <a:endParaRPr lang="en-US" dirty="0"/>
          </a:p>
        </p:txBody>
      </p:sp>
    </p:spTree>
    <p:extLst>
      <p:ext uri="{BB962C8B-B14F-4D97-AF65-F5344CB8AC3E}">
        <p14:creationId xmlns:p14="http://schemas.microsoft.com/office/powerpoint/2010/main" val="32208145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the area of the license plate. We will return to the original input image, then apply </a:t>
            </a:r>
            <a:r>
              <a:rPr lang="en-US" dirty="0" err="1"/>
              <a:t>imbinarize</a:t>
            </a:r>
            <a:r>
              <a:rPr lang="en-US" dirty="0"/>
              <a:t> on the </a:t>
            </a:r>
            <a:r>
              <a:rPr lang="en-US" dirty="0" err="1"/>
              <a:t>grayscaled</a:t>
            </a:r>
            <a:r>
              <a:rPr lang="en-US" dirty="0"/>
              <a:t> version, which simply return a binary version of the image.</a:t>
            </a:r>
          </a:p>
          <a:p>
            <a:endParaRPr lang="en-US" dirty="0"/>
          </a:p>
          <a:p>
            <a:r>
              <a:rPr lang="en-US" dirty="0"/>
              <a:t>I can then crop out the area acquired from the previous slide, which should isolate the plate from the car.</a:t>
            </a:r>
          </a:p>
          <a:p>
            <a:endParaRPr lang="en-US" dirty="0"/>
          </a:p>
          <a:p>
            <a:r>
              <a:rPr lang="en-US" dirty="0"/>
              <a:t>Next up, the tilde symbol stands for logical NOT, and essentially flip all 1s to 0 and all 0 to 1s. This command here is used to </a:t>
            </a:r>
            <a:r>
              <a:rPr lang="en-US" sz="1200" kern="1200" dirty="0">
                <a:solidFill>
                  <a:schemeClr val="tx1"/>
                </a:solidFill>
                <a:effectLst/>
                <a:latin typeface="+mn-lt"/>
                <a:ea typeface="+mn-ea"/>
                <a:cs typeface="+mn-cs"/>
              </a:rPr>
              <a:t>removes from a binary image all connected components (objects) that have fewer than 500 pixels. This should be able to remove dusts or screws or other objects that should not be apart of the license plate.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reason for flipping the 0 and 1 in the image does wonder to help MATLAB with the later steps in this ANPR system. I like to think of relevant information as ones, and irrelevant information as 0, which align with the image on the bottom right here.</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12</a:t>
            </a:fld>
            <a:endParaRPr lang="en-US" dirty="0"/>
          </a:p>
        </p:txBody>
      </p:sp>
    </p:spTree>
    <p:extLst>
      <p:ext uri="{BB962C8B-B14F-4D97-AF65-F5344CB8AC3E}">
        <p14:creationId xmlns:p14="http://schemas.microsoft.com/office/powerpoint/2010/main" val="7199337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step 1 allowed us to detect and localize the license plate. Step 2 is to extract the features and characters from the license plate.</a:t>
            </a:r>
          </a:p>
        </p:txBody>
      </p:sp>
      <p:sp>
        <p:nvSpPr>
          <p:cNvPr id="4" name="Slide Number Placeholder 3"/>
          <p:cNvSpPr>
            <a:spLocks noGrp="1"/>
          </p:cNvSpPr>
          <p:nvPr>
            <p:ph type="sldNum" sz="quarter" idx="5"/>
          </p:nvPr>
        </p:nvSpPr>
        <p:spPr/>
        <p:txBody>
          <a:bodyPr/>
          <a:lstStyle/>
          <a:p>
            <a:fld id="{13D3DDD1-A2AC-0143-A10E-767D06A6F773}" type="slidenum">
              <a:rPr lang="en-US" smtClean="0"/>
              <a:pPr/>
              <a:t>13</a:t>
            </a:fld>
            <a:endParaRPr lang="en-US" dirty="0"/>
          </a:p>
        </p:txBody>
      </p:sp>
    </p:spTree>
    <p:extLst>
      <p:ext uri="{BB962C8B-B14F-4D97-AF65-F5344CB8AC3E}">
        <p14:creationId xmlns:p14="http://schemas.microsoft.com/office/powerpoint/2010/main" val="1563027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once again, I was able to utilize MATLAB’s </a:t>
            </a:r>
            <a:r>
              <a:rPr lang="en-US" dirty="0" err="1"/>
              <a:t>regionprops</a:t>
            </a:r>
            <a:r>
              <a:rPr lang="en-US" dirty="0"/>
              <a:t> function, which works exceptionally well with binary image.</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REGIONPROPS Measure properties of image regions and it works with both continuous and discontinuous regions. However, we’re actually only interested in continuous regions because it’d actually be two separate objects if the properties are discontinuous.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 can see here, the license plate are separated nicely into an array of single characters, and I recommend everyone to look into this powerful built-in function at some point in the future as I was able to make a lot of short cuts while doing this project.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limitation include the lowercase I, which like I mentioned before, is actually a discontinuous property and would derive two separate objects. However, it should not be an issue for ANPR system because all characters on the license plate should be capitalized.</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Another limitation is colon and semicolon, which again are discontinuous, but it should not be a problem as license plates should not contain these special characters.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14</a:t>
            </a:fld>
            <a:endParaRPr lang="en-US" dirty="0"/>
          </a:p>
        </p:txBody>
      </p:sp>
    </p:spTree>
    <p:extLst>
      <p:ext uri="{BB962C8B-B14F-4D97-AF65-F5344CB8AC3E}">
        <p14:creationId xmlns:p14="http://schemas.microsoft.com/office/powerpoint/2010/main" val="37142883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last but not least, the last step is to apply an OCR algorithm to recognize the characters.</a:t>
            </a:r>
          </a:p>
          <a:p>
            <a:endParaRPr lang="en-US" dirty="0"/>
          </a:p>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15</a:t>
            </a:fld>
            <a:endParaRPr lang="en-US" dirty="0"/>
          </a:p>
        </p:txBody>
      </p:sp>
    </p:spTree>
    <p:extLst>
      <p:ext uri="{BB962C8B-B14F-4D97-AF65-F5344CB8AC3E}">
        <p14:creationId xmlns:p14="http://schemas.microsoft.com/office/powerpoint/2010/main" val="1077749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Due to the time constraint of the project, I have settled for the simplest form of OCR, which is in my opinion, template matching.</a:t>
            </a:r>
          </a:p>
          <a:p>
            <a:endParaRPr lang="en-US" dirty="0"/>
          </a:p>
          <a:p>
            <a:r>
              <a:rPr lang="en-US" dirty="0"/>
              <a:t>Template matching is basically the idea of correlating each input character with every characters in the memory of the system for the best match.</a:t>
            </a:r>
          </a:p>
          <a:p>
            <a:endParaRPr lang="en-US" dirty="0"/>
          </a:p>
          <a:p>
            <a:r>
              <a:rPr lang="en-US" dirty="0"/>
              <a:t>Some obvious limitations include the inability to work well if the system have bad templates.</a:t>
            </a:r>
          </a:p>
          <a:p>
            <a:r>
              <a:rPr lang="en-US" dirty="0"/>
              <a:t>Poor processing techniques or missing templates in the memory.</a:t>
            </a:r>
          </a:p>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16</a:t>
            </a:fld>
            <a:endParaRPr lang="en-US" dirty="0"/>
          </a:p>
        </p:txBody>
      </p:sp>
    </p:spTree>
    <p:extLst>
      <p:ext uri="{BB962C8B-B14F-4D97-AF65-F5344CB8AC3E}">
        <p14:creationId xmlns:p14="http://schemas.microsoft.com/office/powerpoint/2010/main" val="2720029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summary, front-loading is a very important concept when it comes to any image recognition system, and for this presentation, the idea stay true for ANPR system. It’s essentially the idea that emphasize the importance of having good input for the system to work precisely. </a:t>
            </a:r>
          </a:p>
          <a:p>
            <a:endParaRPr lang="en-US" dirty="0"/>
          </a:p>
          <a:p>
            <a:r>
              <a:rPr lang="en-US" dirty="0"/>
              <a:t>As mentioned before, motion blur is one of the major limitation that we will need to take into consideration when implementing the camera setup. Not so much for slower application like fast food drive through, but more so faster applications such as highway traffic.</a:t>
            </a:r>
          </a:p>
          <a:p>
            <a:endParaRPr lang="en-US" dirty="0"/>
          </a:p>
          <a:p>
            <a:r>
              <a:rPr lang="en-US" dirty="0"/>
              <a:t>Again existing ANPR systems excel in smaller scale applications, such as home surveillance and fast-food drive through.</a:t>
            </a:r>
          </a:p>
          <a:p>
            <a:endParaRPr lang="en-US" dirty="0"/>
          </a:p>
          <a:p>
            <a:r>
              <a:rPr lang="en-US" dirty="0"/>
              <a:t>On the right here, I have included a pie chart showing global ANPR market by application and I just thought it was an interesting visual to analyze.</a:t>
            </a:r>
          </a:p>
          <a:p>
            <a:endParaRPr lang="en-US" dirty="0"/>
          </a:p>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17</a:t>
            </a:fld>
            <a:endParaRPr lang="en-US" dirty="0"/>
          </a:p>
        </p:txBody>
      </p:sp>
    </p:spTree>
    <p:extLst>
      <p:ext uri="{BB962C8B-B14F-4D97-AF65-F5344CB8AC3E}">
        <p14:creationId xmlns:p14="http://schemas.microsoft.com/office/powerpoint/2010/main" val="32774095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18</a:t>
            </a:fld>
            <a:endParaRPr lang="en-US" dirty="0"/>
          </a:p>
        </p:txBody>
      </p:sp>
    </p:spTree>
    <p:extLst>
      <p:ext uri="{BB962C8B-B14F-4D97-AF65-F5344CB8AC3E}">
        <p14:creationId xmlns:p14="http://schemas.microsoft.com/office/powerpoint/2010/main" val="514654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as a quick introduction.</a:t>
            </a:r>
          </a:p>
          <a:p>
            <a:endParaRPr lang="en-US" dirty="0"/>
          </a:p>
          <a:p>
            <a:r>
              <a:rPr lang="en-US" dirty="0"/>
              <a:t>Automatic Number-Plate Recognition system is a system that capture, detect and uses Optical Caracter Recognition  algorithms (OCR) to read vehicle number plates without human intervention, hence, the term automatic in its name.</a:t>
            </a:r>
          </a:p>
          <a:p>
            <a:endParaRPr lang="en-US" dirty="0"/>
          </a:p>
          <a:p>
            <a:r>
              <a:rPr lang="en-US" dirty="0"/>
              <a:t>Some very common applications of this technology include law enforcement, border control and somewhat of a more relatable application, fast-food drive through.</a:t>
            </a:r>
          </a:p>
          <a:p>
            <a:endParaRPr lang="en-US" dirty="0"/>
          </a:p>
          <a:p>
            <a:r>
              <a:rPr lang="en-US" dirty="0"/>
              <a:t>The ANPR system also goes by many other names and some might call it Automatic license-plate recognition (ALPR), automatic vehicle identification (AVI) and vehicle license-plate recognition (VLPR). So if you see these terms around, they pretty much refer to the same system that I will be diving into for this presentation.</a:t>
            </a:r>
          </a:p>
        </p:txBody>
      </p:sp>
      <p:sp>
        <p:nvSpPr>
          <p:cNvPr id="4" name="Slide Number Placeholder 3"/>
          <p:cNvSpPr>
            <a:spLocks noGrp="1"/>
          </p:cNvSpPr>
          <p:nvPr>
            <p:ph type="sldNum" sz="quarter" idx="5"/>
          </p:nvPr>
        </p:nvSpPr>
        <p:spPr/>
        <p:txBody>
          <a:bodyPr/>
          <a:lstStyle/>
          <a:p>
            <a:fld id="{13D3DDD1-A2AC-0143-A10E-767D06A6F773}" type="slidenum">
              <a:rPr lang="en-US" smtClean="0"/>
              <a:pPr/>
              <a:t>2</a:t>
            </a:fld>
            <a:endParaRPr lang="en-US" dirty="0"/>
          </a:p>
        </p:txBody>
      </p:sp>
    </p:spTree>
    <p:extLst>
      <p:ext uri="{BB962C8B-B14F-4D97-AF65-F5344CB8AC3E}">
        <p14:creationId xmlns:p14="http://schemas.microsoft.com/office/powerpoint/2010/main" val="883883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general procedure of ANPR system, or in other words, a broad overview of the steps the system has to go through… basically from the first frame when the image of the car is taken to when the system is able to return readable characters of the license plate.</a:t>
            </a:r>
          </a:p>
          <a:p>
            <a:endParaRPr lang="en-US" dirty="0"/>
          </a:p>
          <a:p>
            <a:r>
              <a:rPr lang="en-US" dirty="0"/>
              <a:t>The first step is obviously the process of capturing a picture of the car with the license plate and use that as an input for the system.</a:t>
            </a:r>
          </a:p>
          <a:p>
            <a:endParaRPr lang="en-US" dirty="0"/>
          </a:p>
          <a:p>
            <a:r>
              <a:rPr lang="en-US" dirty="0"/>
              <a:t>Next, it will involve some basic pre-processing techniques, and these could be anything basic such as increasing the contrast or lowering the brightness, or it could be a little more advance such as turning the picture into grayscale or binary. I personally believe this step, along with the input, are the two most important step in the system, and you will see what I mean in a bit, as well as the concept of ‘frontloading’.</a:t>
            </a:r>
          </a:p>
          <a:p>
            <a:endParaRPr lang="en-US" dirty="0"/>
          </a:p>
          <a:p>
            <a:r>
              <a:rPr lang="en-US" dirty="0"/>
              <a:t>Next up, we will perform the extraction of the number plate from the front of the car. Some common techniques include edge detection and image information. My personal favorite and one that I used in the demo is edge detection.</a:t>
            </a:r>
          </a:p>
          <a:p>
            <a:endParaRPr lang="en-US" dirty="0"/>
          </a:p>
          <a:p>
            <a:r>
              <a:rPr lang="en-US" dirty="0"/>
              <a:t>Character segmentation is when you split up the plate into individual characters, and MATLAB is actually a very powerful tool that make this step very easy.</a:t>
            </a:r>
          </a:p>
          <a:p>
            <a:endParaRPr lang="en-US" dirty="0"/>
          </a:p>
          <a:p>
            <a:r>
              <a:rPr lang="en-US" dirty="0"/>
              <a:t>Lastly, we have character recognition. Now there are many different techniques for OCR and some even involve deep learning, but due to the time constraint, I have decided to settle with template matching for my demo.</a:t>
            </a:r>
          </a:p>
          <a:p>
            <a:endParaRPr lang="en-US" dirty="0"/>
          </a:p>
          <a:p>
            <a:r>
              <a:rPr lang="en-US" dirty="0"/>
              <a:t>Do keep this procedure in mind as we go through each of these steps. So first, image input into the ANPR system.</a:t>
            </a:r>
          </a:p>
        </p:txBody>
      </p:sp>
      <p:sp>
        <p:nvSpPr>
          <p:cNvPr id="4" name="Slide Number Placeholder 3"/>
          <p:cNvSpPr>
            <a:spLocks noGrp="1"/>
          </p:cNvSpPr>
          <p:nvPr>
            <p:ph type="sldNum" sz="quarter" idx="5"/>
          </p:nvPr>
        </p:nvSpPr>
        <p:spPr/>
        <p:txBody>
          <a:bodyPr/>
          <a:lstStyle/>
          <a:p>
            <a:fld id="{13D3DDD1-A2AC-0143-A10E-767D06A6F773}" type="slidenum">
              <a:rPr lang="en-US" smtClean="0"/>
              <a:pPr/>
              <a:t>3</a:t>
            </a:fld>
            <a:endParaRPr lang="en-US" dirty="0"/>
          </a:p>
        </p:txBody>
      </p:sp>
    </p:spTree>
    <p:extLst>
      <p:ext uri="{BB962C8B-B14F-4D97-AF65-F5344CB8AC3E}">
        <p14:creationId xmlns:p14="http://schemas.microsoft.com/office/powerpoint/2010/main" val="435409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right side we have a 2D visualization of what it would look like when a car is coming down the road and the ANPR camera is set up right off the road. The distances dx and </a:t>
            </a:r>
            <a:r>
              <a:rPr lang="en-US" dirty="0" err="1"/>
              <a:t>dy</a:t>
            </a:r>
            <a:r>
              <a:rPr lang="en-US" dirty="0"/>
              <a:t> are unknown and it is usually what one need to solve for depends on what is given for the other values. The angles Beta, Alpha and </a:t>
            </a:r>
            <a:r>
              <a:rPr lang="en-US" dirty="0" err="1"/>
              <a:t>dz</a:t>
            </a:r>
            <a:r>
              <a:rPr lang="en-US" dirty="0"/>
              <a:t> are </a:t>
            </a:r>
            <a:r>
              <a:rPr lang="en-US" dirty="0" err="1"/>
              <a:t>contrained</a:t>
            </a:r>
            <a:r>
              <a:rPr lang="en-US" dirty="0"/>
              <a:t> to fixed, yet is widely ranged specified by different experts depending on the application. For example, most systems has the angles Beta, alpha to be both at least 60 degrees and the height </a:t>
            </a:r>
            <a:r>
              <a:rPr lang="en-US" dirty="0" err="1"/>
              <a:t>dz</a:t>
            </a:r>
            <a:r>
              <a:rPr lang="en-US" dirty="0"/>
              <a:t> to be between 5-9 meters. A highway system would want a recommended </a:t>
            </a:r>
            <a:r>
              <a:rPr lang="en-US" dirty="0" err="1"/>
              <a:t>dz</a:t>
            </a:r>
            <a:r>
              <a:rPr lang="en-US" dirty="0"/>
              <a:t> of 9 meters, while for a fast-food drive through, it might not be necessary to have a camera that high. For calculation purposes, I will be using 60 degrees, 60 degrees and 9 meters for Beta, alpha and </a:t>
            </a:r>
            <a:r>
              <a:rPr lang="en-US" dirty="0" err="1"/>
              <a:t>dz</a:t>
            </a:r>
            <a:r>
              <a:rPr lang="en-US" dirty="0"/>
              <a:t>, respectively.</a:t>
            </a:r>
          </a:p>
        </p:txBody>
      </p:sp>
      <p:sp>
        <p:nvSpPr>
          <p:cNvPr id="4" name="Slide Number Placeholder 3"/>
          <p:cNvSpPr>
            <a:spLocks noGrp="1"/>
          </p:cNvSpPr>
          <p:nvPr>
            <p:ph type="sldNum" sz="quarter" idx="5"/>
          </p:nvPr>
        </p:nvSpPr>
        <p:spPr/>
        <p:txBody>
          <a:bodyPr/>
          <a:lstStyle/>
          <a:p>
            <a:fld id="{13D3DDD1-A2AC-0143-A10E-767D06A6F773}" type="slidenum">
              <a:rPr lang="en-US" smtClean="0"/>
              <a:pPr/>
              <a:t>4</a:t>
            </a:fld>
            <a:endParaRPr lang="en-US" dirty="0"/>
          </a:p>
        </p:txBody>
      </p:sp>
    </p:spTree>
    <p:extLst>
      <p:ext uri="{BB962C8B-B14F-4D97-AF65-F5344CB8AC3E}">
        <p14:creationId xmlns:p14="http://schemas.microsoft.com/office/powerpoint/2010/main" val="64847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again, the goal here to determine the distance </a:t>
            </a:r>
            <a:r>
              <a:rPr lang="en-US" dirty="0" err="1"/>
              <a:t>dy</a:t>
            </a:r>
            <a:r>
              <a:rPr lang="en-US" dirty="0"/>
              <a:t>, which is highlighted in blue. </a:t>
            </a:r>
            <a:r>
              <a:rPr lang="en-US" dirty="0" err="1"/>
              <a:t>dy</a:t>
            </a:r>
            <a:r>
              <a:rPr lang="en-US" dirty="0"/>
              <a:t> is the distance in which the first image of the car will be capture. Using what we learned in the geometric optics module, solving for </a:t>
            </a:r>
            <a:r>
              <a:rPr lang="en-US" dirty="0" err="1"/>
              <a:t>dy</a:t>
            </a:r>
            <a:r>
              <a:rPr lang="en-US" dirty="0"/>
              <a:t> is rather straightforward.</a:t>
            </a:r>
          </a:p>
          <a:p>
            <a:endParaRPr lang="en-US" dirty="0"/>
          </a:p>
          <a:p>
            <a:r>
              <a:rPr lang="en-US" dirty="0"/>
              <a:t>First we will need to solve for x that is highlighted in red of the figure to the right, and this can easily be done given that Beta is 60 degrees and </a:t>
            </a:r>
            <a:r>
              <a:rPr lang="en-US" dirty="0" err="1"/>
              <a:t>dz</a:t>
            </a:r>
            <a:r>
              <a:rPr lang="en-US" dirty="0"/>
              <a:t> is 9 meters, and x turns out to be approximately 15.6 meters. With x, we can then solve for </a:t>
            </a:r>
            <a:r>
              <a:rPr lang="en-US" dirty="0" err="1"/>
              <a:t>dy</a:t>
            </a:r>
            <a:r>
              <a:rPr lang="en-US" dirty="0"/>
              <a:t>, that turn out to be approximately 13.5 meters. This means that under this ANPR set up, we will be able to capture the first frame of the car at approximately 13.5 meters away.</a:t>
            </a:r>
          </a:p>
        </p:txBody>
      </p:sp>
      <p:sp>
        <p:nvSpPr>
          <p:cNvPr id="4" name="Slide Number Placeholder 3"/>
          <p:cNvSpPr>
            <a:spLocks noGrp="1"/>
          </p:cNvSpPr>
          <p:nvPr>
            <p:ph type="sldNum" sz="quarter" idx="5"/>
          </p:nvPr>
        </p:nvSpPr>
        <p:spPr/>
        <p:txBody>
          <a:bodyPr/>
          <a:lstStyle/>
          <a:p>
            <a:fld id="{13D3DDD1-A2AC-0143-A10E-767D06A6F773}" type="slidenum">
              <a:rPr lang="en-US" smtClean="0"/>
              <a:pPr/>
              <a:t>5</a:t>
            </a:fld>
            <a:endParaRPr lang="en-US" dirty="0"/>
          </a:p>
        </p:txBody>
      </p:sp>
    </p:spTree>
    <p:extLst>
      <p:ext uri="{BB962C8B-B14F-4D97-AF65-F5344CB8AC3E}">
        <p14:creationId xmlns:p14="http://schemas.microsoft.com/office/powerpoint/2010/main" val="16782389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few limitations that we do need to take into consideration, and the first one is motion blur. Motion blur is especially important in ANPR system because if the input is blurred, it is almost impossible for the rest of the system to make up for a bad input. So now we have to answer the question, with the current set up, is motion blur a limitation?</a:t>
            </a:r>
          </a:p>
          <a:p>
            <a:endParaRPr lang="en-US" dirty="0"/>
          </a:p>
          <a:p>
            <a:r>
              <a:rPr lang="en-US" dirty="0"/>
              <a:t>So to answer that question I have prepared a quick scenario. Assuming a fast car is going at 90 MPH, or 40.234 meters/seconds for calculation purposes, and assume that an ideal ANPR camera has an exposure time of t = 1/1000 seconds. Would motion blur be an issue in this case? Before I move on, I also want to emphasize the word ideal, and that is because a shutter speed of 1/1000 seconds is rather impressive for a camera.</a:t>
            </a:r>
          </a:p>
        </p:txBody>
      </p:sp>
      <p:sp>
        <p:nvSpPr>
          <p:cNvPr id="4" name="Slide Number Placeholder 3"/>
          <p:cNvSpPr>
            <a:spLocks noGrp="1"/>
          </p:cNvSpPr>
          <p:nvPr>
            <p:ph type="sldNum" sz="quarter" idx="5"/>
          </p:nvPr>
        </p:nvSpPr>
        <p:spPr/>
        <p:txBody>
          <a:bodyPr/>
          <a:lstStyle/>
          <a:p>
            <a:fld id="{13D3DDD1-A2AC-0143-A10E-767D06A6F773}" type="slidenum">
              <a:rPr lang="en-US" smtClean="0"/>
              <a:pPr/>
              <a:t>6</a:t>
            </a:fld>
            <a:endParaRPr lang="en-US" dirty="0"/>
          </a:p>
        </p:txBody>
      </p:sp>
    </p:spTree>
    <p:extLst>
      <p:ext uri="{BB962C8B-B14F-4D97-AF65-F5344CB8AC3E}">
        <p14:creationId xmlns:p14="http://schemas.microsoft.com/office/powerpoint/2010/main" val="9588360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equation given in class to calculate the delta phi, or the change in angle, for an approaching extended object, I was able to conclude that the change in delta when a car is going at 90 MPH is 2.05x10^4rad, which is way less than 1 degree. This performance is actually expected given an impressive and fast shutter speed of 1/1000 seconds. So to answer the </a:t>
            </a:r>
            <a:r>
              <a:rPr lang="en-US" dirty="0" err="1"/>
              <a:t>intial</a:t>
            </a:r>
            <a:r>
              <a:rPr lang="en-US" dirty="0"/>
              <a:t> question whether motion blur would be a problem, the answer is no it should not be given the appropriate shutter speed settings. Most ANPR camera should have the appropriate shutter speed depending on its application.</a:t>
            </a:r>
          </a:p>
        </p:txBody>
      </p:sp>
      <p:sp>
        <p:nvSpPr>
          <p:cNvPr id="4" name="Slide Number Placeholder 3"/>
          <p:cNvSpPr>
            <a:spLocks noGrp="1"/>
          </p:cNvSpPr>
          <p:nvPr>
            <p:ph type="sldNum" sz="quarter" idx="5"/>
          </p:nvPr>
        </p:nvSpPr>
        <p:spPr/>
        <p:txBody>
          <a:bodyPr/>
          <a:lstStyle/>
          <a:p>
            <a:fld id="{13D3DDD1-A2AC-0143-A10E-767D06A6F773}" type="slidenum">
              <a:rPr lang="en-US" smtClean="0"/>
              <a:pPr/>
              <a:t>7</a:t>
            </a:fld>
            <a:endParaRPr lang="en-US" dirty="0"/>
          </a:p>
        </p:txBody>
      </p:sp>
    </p:spTree>
    <p:extLst>
      <p:ext uri="{BB962C8B-B14F-4D97-AF65-F5344CB8AC3E}">
        <p14:creationId xmlns:p14="http://schemas.microsoft.com/office/powerpoint/2010/main" val="7036512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summary on motion blur, different applications have different requirement when it comes to determining the shutter speed for the camera. As noted in the table on the left. A shutter speed of 1/250 seconds should be sufficient for a car that is moving at 5 MPH, which is appropriate for lets say a fast food drive-through. However, for highway traffic it is recommend that we increase the shutter speed of the camera to avoid motion blur.</a:t>
            </a:r>
          </a:p>
        </p:txBody>
      </p:sp>
      <p:sp>
        <p:nvSpPr>
          <p:cNvPr id="4" name="Slide Number Placeholder 3"/>
          <p:cNvSpPr>
            <a:spLocks noGrp="1"/>
          </p:cNvSpPr>
          <p:nvPr>
            <p:ph type="sldNum" sz="quarter" idx="5"/>
          </p:nvPr>
        </p:nvSpPr>
        <p:spPr/>
        <p:txBody>
          <a:bodyPr/>
          <a:lstStyle/>
          <a:p>
            <a:fld id="{13D3DDD1-A2AC-0143-A10E-767D06A6F773}" type="slidenum">
              <a:rPr lang="en-US" smtClean="0"/>
              <a:pPr/>
              <a:t>8</a:t>
            </a:fld>
            <a:endParaRPr lang="en-US" dirty="0"/>
          </a:p>
        </p:txBody>
      </p:sp>
    </p:spTree>
    <p:extLst>
      <p:ext uri="{BB962C8B-B14F-4D97-AF65-F5344CB8AC3E}">
        <p14:creationId xmlns:p14="http://schemas.microsoft.com/office/powerpoint/2010/main" val="3792226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mentioned, we are now onto the actual processing portion of the ANPR system, which rely heavily on the software side as opposed to the hardware setup that we have just gone over.</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9</a:t>
            </a:fld>
            <a:endParaRPr lang="en-US" dirty="0"/>
          </a:p>
        </p:txBody>
      </p:sp>
    </p:spTree>
    <p:extLst>
      <p:ext uri="{BB962C8B-B14F-4D97-AF65-F5344CB8AC3E}">
        <p14:creationId xmlns:p14="http://schemas.microsoft.com/office/powerpoint/2010/main" val="36912941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1.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2.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1">
    <p:bg>
      <p:bgPr>
        <a:solidFill>
          <a:srgbClr val="154780"/>
        </a:solidFill>
        <a:effectLst/>
      </p:bgPr>
    </p:bg>
    <p:spTree>
      <p:nvGrpSpPr>
        <p:cNvPr id="1" name=""/>
        <p:cNvGrpSpPr/>
        <p:nvPr/>
      </p:nvGrpSpPr>
      <p:grpSpPr>
        <a:xfrm>
          <a:off x="0" y="0"/>
          <a:ext cx="0" cy="0"/>
          <a:chOff x="0" y="0"/>
          <a:chExt cx="0" cy="0"/>
        </a:xfrm>
      </p:grpSpPr>
      <p:sp>
        <p:nvSpPr>
          <p:cNvPr id="10" name="Title"/>
          <p:cNvSpPr>
            <a:spLocks noGrp="1" noChangeArrowheads="1"/>
          </p:cNvSpPr>
          <p:nvPr>
            <p:ph type="ctrTitle" hasCustomPrompt="1"/>
            <p:custDataLst>
              <p:tags r:id="rId1"/>
            </p:custDataLst>
          </p:nvPr>
        </p:nvSpPr>
        <p:spPr bwMode="auto">
          <a:xfrm>
            <a:off x="271463" y="1958024"/>
            <a:ext cx="6298670" cy="1101329"/>
          </a:xfrm>
          <a:prstGeom prst="rect">
            <a:avLst/>
          </a:prstGeom>
          <a:noFill/>
          <a:ln>
            <a:miter lim="800000"/>
            <a:headEnd/>
            <a:tailEnd/>
          </a:ln>
        </p:spPr>
        <p:txBody>
          <a:bodyPr lIns="91418" tIns="45710" rIns="91418" bIns="45710" anchor="b">
            <a:normAutofit/>
          </a:bodyPr>
          <a:lstStyle>
            <a:lvl1pPr>
              <a:defRPr sz="2800">
                <a:latin typeface="Calibri"/>
                <a:cs typeface="Calibri"/>
              </a:defRPr>
            </a:lvl1pPr>
          </a:lstStyle>
          <a:p>
            <a:r>
              <a:rPr lang="en-US" dirty="0"/>
              <a:t>Click to add presentation title</a:t>
            </a:r>
          </a:p>
        </p:txBody>
      </p:sp>
      <p:sp>
        <p:nvSpPr>
          <p:cNvPr id="6" name="Faculty Name"/>
          <p:cNvSpPr>
            <a:spLocks noGrp="1" noChangeArrowheads="1"/>
          </p:cNvSpPr>
          <p:nvPr>
            <p:ph type="subTitle" idx="1" hasCustomPrompt="1"/>
            <p:custDataLst>
              <p:tags r:id="rId2"/>
            </p:custDataLst>
          </p:nvPr>
        </p:nvSpPr>
        <p:spPr bwMode="auto">
          <a:xfrm>
            <a:off x="411481" y="3287713"/>
            <a:ext cx="7024370" cy="1070928"/>
          </a:xfrm>
          <a:prstGeom prst="rect">
            <a:avLst/>
          </a:prstGeom>
          <a:noFill/>
          <a:ln>
            <a:noFill/>
            <a:miter lim="800000"/>
            <a:headEnd/>
            <a:tailEnd/>
          </a:ln>
        </p:spPr>
        <p:txBody>
          <a:bodyPr lIns="91429" tIns="45715" rIns="91429" bIns="45715"/>
          <a:lstStyle>
            <a:lvl1pPr marL="0" indent="0" algn="r">
              <a:spcBef>
                <a:spcPct val="0"/>
              </a:spcBef>
              <a:buFont typeface="Wingdings" pitchFamily="-84" charset="2"/>
              <a:buNone/>
              <a:defRPr sz="2000" baseline="0">
                <a:solidFill>
                  <a:srgbClr val="FFE0B3"/>
                </a:solidFill>
                <a:latin typeface="Calibri"/>
                <a:cs typeface="Calibri"/>
              </a:defRPr>
            </a:lvl1pPr>
          </a:lstStyle>
          <a:p>
            <a:r>
              <a:rPr lang="en-US" dirty="0"/>
              <a:t>Click to add faculty name</a:t>
            </a:r>
          </a:p>
        </p:txBody>
      </p:sp>
      <p:sp>
        <p:nvSpPr>
          <p:cNvPr id="7" name="Faculty Photo"/>
          <p:cNvSpPr>
            <a:spLocks noGrp="1"/>
          </p:cNvSpPr>
          <p:nvPr>
            <p:ph type="pic" sz="quarter" idx="11" hasCustomPrompt="1"/>
          </p:nvPr>
        </p:nvSpPr>
        <p:spPr>
          <a:xfrm>
            <a:off x="7493288" y="3287713"/>
            <a:ext cx="1371600" cy="1371600"/>
          </a:xfrm>
          <a:prstGeom prst="rect">
            <a:avLst/>
          </a:prstGeom>
          <a:ln w="12700" cap="flat" cmpd="sng" algn="ctr">
            <a:solidFill>
              <a:srgbClr val="FFFFFF"/>
            </a:solidFill>
            <a:prstDash val="solid"/>
            <a:miter lim="800000"/>
            <a:headEnd type="none" w="med" len="med"/>
            <a:tailEnd type="none" w="med" len="med"/>
          </a:ln>
        </p:spPr>
        <p:txBody>
          <a:bodyPr/>
          <a:lstStyle>
            <a:lvl1pPr>
              <a:buNone/>
              <a:defRPr sz="1400">
                <a:solidFill>
                  <a:srgbClr val="FFFFFF"/>
                </a:solidFill>
                <a:latin typeface="+mj-lt"/>
                <a:cs typeface="Arial"/>
              </a:defRPr>
            </a:lvl1pPr>
          </a:lstStyle>
          <a:p>
            <a:r>
              <a:rPr lang="en-US" dirty="0"/>
              <a:t>Drag image to placeholder or click icon to add</a:t>
            </a:r>
          </a:p>
        </p:txBody>
      </p:sp>
      <p:sp>
        <p:nvSpPr>
          <p:cNvPr id="3" name="Text Placeholder 1"/>
          <p:cNvSpPr>
            <a:spLocks noGrp="1"/>
          </p:cNvSpPr>
          <p:nvPr>
            <p:ph type="body" sz="quarter" idx="12" hasCustomPrompt="1"/>
          </p:nvPr>
        </p:nvSpPr>
        <p:spPr>
          <a:xfrm>
            <a:off x="271463" y="4659313"/>
            <a:ext cx="6318250" cy="396240"/>
          </a:xfrm>
          <a:ln>
            <a:noFill/>
          </a:ln>
        </p:spPr>
        <p:txBody>
          <a:bodyPr anchor="b">
            <a:noAutofit/>
          </a:bodyPr>
          <a:lstStyle>
            <a:lvl1pPr marL="0" indent="0">
              <a:buNone/>
              <a:defRPr sz="1400" i="1" baseline="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credits for others who contributed to this presentation</a:t>
            </a:r>
          </a:p>
        </p:txBody>
      </p:sp>
      <p:cxnSp>
        <p:nvCxnSpPr>
          <p:cNvPr id="9" name="Straight Connector 1"/>
          <p:cNvCxnSpPr>
            <a:cxnSpLocks noChangeShapeType="1"/>
          </p:cNvCxnSpPr>
          <p:nvPr userDrawn="1"/>
        </p:nvCxnSpPr>
        <p:spPr bwMode="auto">
          <a:xfrm>
            <a:off x="252413" y="3165475"/>
            <a:ext cx="6564947" cy="0"/>
          </a:xfrm>
          <a:prstGeom prst="line">
            <a:avLst/>
          </a:prstGeom>
          <a:noFill/>
          <a:ln w="9525">
            <a:solidFill>
              <a:srgbClr val="FFFFFF"/>
            </a:solidFill>
            <a:round/>
            <a:headEnd type="none" w="sm" len="sm"/>
            <a:tailEnd type="none" w="sm" len="sm"/>
          </a:ln>
        </p:spPr>
      </p:cxnSp>
      <p:pic>
        <p:nvPicPr>
          <p:cNvPr id="11" name="Picture 10" descr="JHU logo with text: Johns Hopkins University"/>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 y="1208"/>
            <a:ext cx="2676957" cy="1624392"/>
          </a:xfrm>
          <a:prstGeom prst="rect">
            <a:avLst/>
          </a:prstGeom>
        </p:spPr>
      </p:pic>
      <p:pic>
        <p:nvPicPr>
          <p:cNvPr id="12" name="Picture 11" descr="Watermark of Johns Hopkins University shield logo."/>
          <p:cNvPicPr>
            <a:picLocks noChangeAspect="1"/>
          </p:cNvPicPr>
          <p:nvPr userDrawn="1"/>
        </p:nvPicPr>
        <p:blipFill>
          <a:blip r:embed="rId5"/>
          <a:stretch>
            <a:fillRect/>
          </a:stretch>
        </p:blipFill>
        <p:spPr>
          <a:xfrm>
            <a:off x="4885087" y="146879"/>
            <a:ext cx="5394098" cy="5827201"/>
          </a:xfrm>
          <a:prstGeom prst="rect">
            <a:avLst/>
          </a:prstGeom>
        </p:spPr>
      </p:pic>
    </p:spTree>
    <p:extLst>
      <p:ext uri="{BB962C8B-B14F-4D97-AF65-F5344CB8AC3E}">
        <p14:creationId xmlns:p14="http://schemas.microsoft.com/office/powerpoint/2010/main" val="4279626856"/>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umns 2 captions 2 source boxes">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8" name="Content Placeholder 1"/>
          <p:cNvSpPr>
            <a:spLocks noGrp="1"/>
          </p:cNvSpPr>
          <p:nvPr>
            <p:ph idx="13" hasCustomPrompt="1"/>
          </p:nvPr>
        </p:nvSpPr>
        <p:spPr>
          <a:xfrm>
            <a:off x="149314" y="1200151"/>
            <a:ext cx="4391514" cy="2857499"/>
          </a:xfrm>
          <a:ln>
            <a:noFill/>
          </a:ln>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6" name="Text Placeholder 1"/>
          <p:cNvSpPr>
            <a:spLocks noGrp="1"/>
          </p:cNvSpPr>
          <p:nvPr>
            <p:ph type="body" sz="quarter" idx="15" hasCustomPrompt="1"/>
          </p:nvPr>
        </p:nvSpPr>
        <p:spPr>
          <a:xfrm>
            <a:off x="141692" y="4152105"/>
            <a:ext cx="4399136"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7" name="Content Placeholder 2"/>
          <p:cNvSpPr>
            <a:spLocks noGrp="1"/>
          </p:cNvSpPr>
          <p:nvPr>
            <p:ph idx="12" hasCustomPrompt="1"/>
          </p:nvPr>
        </p:nvSpPr>
        <p:spPr>
          <a:xfrm>
            <a:off x="4615266" y="1201422"/>
            <a:ext cx="4392207" cy="2856228"/>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9" name="Text Placeholder 1"/>
          <p:cNvSpPr>
            <a:spLocks noGrp="1"/>
          </p:cNvSpPr>
          <p:nvPr>
            <p:ph type="body" sz="quarter" idx="16" hasCustomPrompt="1"/>
          </p:nvPr>
        </p:nvSpPr>
        <p:spPr>
          <a:xfrm>
            <a:off x="4615266" y="4153263"/>
            <a:ext cx="4399136"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0" name="Source"/>
          <p:cNvSpPr>
            <a:spLocks noGrp="1"/>
          </p:cNvSpPr>
          <p:nvPr>
            <p:ph idx="11" hasCustomPrompt="1"/>
          </p:nvPr>
        </p:nvSpPr>
        <p:spPr>
          <a:xfrm>
            <a:off x="149313" y="4784089"/>
            <a:ext cx="3900173"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
        <p:nvSpPr>
          <p:cNvPr id="12" name="Source"/>
          <p:cNvSpPr>
            <a:spLocks noGrp="1"/>
          </p:cNvSpPr>
          <p:nvPr>
            <p:ph idx="17" hasCustomPrompt="1"/>
          </p:nvPr>
        </p:nvSpPr>
        <p:spPr>
          <a:xfrm>
            <a:off x="4615266" y="4784089"/>
            <a:ext cx="3900173"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lumn with top captions">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6" name="Text Placeholder 1"/>
          <p:cNvSpPr>
            <a:spLocks noGrp="1"/>
          </p:cNvSpPr>
          <p:nvPr>
            <p:ph type="body" sz="quarter" idx="15" hasCustomPrompt="1"/>
          </p:nvPr>
        </p:nvSpPr>
        <p:spPr>
          <a:xfrm>
            <a:off x="141692" y="1227965"/>
            <a:ext cx="4399136" cy="450850"/>
          </a:xfrm>
          <a:ln>
            <a:noFill/>
          </a:ln>
        </p:spPr>
        <p:txBody>
          <a:bodyPr>
            <a:noAutofit/>
          </a:bodyPr>
          <a:lstStyle>
            <a:lvl1pPr marL="0" indent="0" algn="ctr">
              <a:buNone/>
              <a:defRPr sz="18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8" name="Content Placeholder 1"/>
          <p:cNvSpPr>
            <a:spLocks noGrp="1"/>
          </p:cNvSpPr>
          <p:nvPr>
            <p:ph idx="13" hasCustomPrompt="1"/>
          </p:nvPr>
        </p:nvSpPr>
        <p:spPr>
          <a:xfrm>
            <a:off x="149314" y="1744130"/>
            <a:ext cx="4391514" cy="2857499"/>
          </a:xfrm>
          <a:ln>
            <a:noFill/>
          </a:ln>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9" name="Text Placeholder 1"/>
          <p:cNvSpPr>
            <a:spLocks noGrp="1"/>
          </p:cNvSpPr>
          <p:nvPr>
            <p:ph type="body" sz="quarter" idx="16" hasCustomPrompt="1"/>
          </p:nvPr>
        </p:nvSpPr>
        <p:spPr>
          <a:xfrm>
            <a:off x="4615266" y="1229123"/>
            <a:ext cx="4399136" cy="450850"/>
          </a:xfrm>
          <a:ln>
            <a:noFill/>
          </a:ln>
        </p:spPr>
        <p:txBody>
          <a:bodyPr>
            <a:noAutofit/>
          </a:bodyPr>
          <a:lstStyle>
            <a:lvl1pPr marL="0" indent="0" algn="ctr">
              <a:buNone/>
              <a:defRPr sz="18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7" name="Content Placeholder 2"/>
          <p:cNvSpPr>
            <a:spLocks noGrp="1"/>
          </p:cNvSpPr>
          <p:nvPr>
            <p:ph idx="12" hasCustomPrompt="1"/>
          </p:nvPr>
        </p:nvSpPr>
        <p:spPr>
          <a:xfrm>
            <a:off x="4615266" y="1745401"/>
            <a:ext cx="4392207" cy="2856228"/>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10"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lumn quote">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9" name="Content Placeholder 1"/>
          <p:cNvSpPr>
            <a:spLocks noGrp="1"/>
          </p:cNvSpPr>
          <p:nvPr>
            <p:ph idx="1" hasCustomPrompt="1"/>
          </p:nvPr>
        </p:nvSpPr>
        <p:spPr>
          <a:xfrm>
            <a:off x="149313" y="1200151"/>
            <a:ext cx="4412527" cy="3394472"/>
          </a:xfrm>
          <a:ln>
            <a:solidFill>
              <a:schemeClr val="bg1">
                <a:lumMod val="75000"/>
              </a:schemeClr>
            </a:solidFill>
            <a:prstDash val="sysDash"/>
          </a:ln>
        </p:spPr>
        <p:txBody>
          <a:bodyPr anchor="ctr"/>
          <a:lstStyle>
            <a:lvl1pPr marL="0" indent="0">
              <a:buNone/>
              <a:defRPr baseline="0">
                <a:latin typeface="Times New Roman"/>
                <a:cs typeface="Times New Roman"/>
              </a:defRPr>
            </a:lvl1pPr>
            <a:lvl2pPr marL="568325" indent="-284163">
              <a:defRPr/>
            </a:lvl2pPr>
            <a:lvl3pPr marL="568325" indent="234950">
              <a:defRPr/>
            </a:lvl3pPr>
            <a:lvl4pPr marL="1371600" indent="0">
              <a:buNone/>
              <a:defRPr/>
            </a:lvl4pPr>
            <a:lvl5pPr marL="1828800" indent="0">
              <a:buNone/>
              <a:defRPr/>
            </a:lvl5pPr>
          </a:lstStyle>
          <a:p>
            <a:pPr lvl="0"/>
            <a:r>
              <a:rPr lang="en-US" dirty="0"/>
              <a:t>Click to add quote</a:t>
            </a:r>
          </a:p>
        </p:txBody>
      </p:sp>
      <p:sp>
        <p:nvSpPr>
          <p:cNvPr id="7" name="Content Placeholder 2"/>
          <p:cNvSpPr>
            <a:spLocks noGrp="1"/>
          </p:cNvSpPr>
          <p:nvPr>
            <p:ph idx="12" hasCustomPrompt="1"/>
          </p:nvPr>
        </p:nvSpPr>
        <p:spPr>
          <a:xfrm>
            <a:off x="4615266" y="1201422"/>
            <a:ext cx="4392207" cy="3394472"/>
          </a:xfrm>
          <a:prstGeom prst="rect">
            <a:avLst/>
          </a:prstGeom>
          <a:ln>
            <a:solidFill>
              <a:schemeClr val="bg1">
                <a:lumMod val="75000"/>
              </a:schemeClr>
            </a:solid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10"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ormal with table titl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slide title</a:t>
            </a:r>
          </a:p>
        </p:txBody>
      </p:sp>
      <p:sp>
        <p:nvSpPr>
          <p:cNvPr id="6" name="Text Placeholder 1"/>
          <p:cNvSpPr>
            <a:spLocks noGrp="1"/>
          </p:cNvSpPr>
          <p:nvPr>
            <p:ph type="body" sz="quarter" idx="14" hasCustomPrompt="1"/>
          </p:nvPr>
        </p:nvSpPr>
        <p:spPr>
          <a:xfrm>
            <a:off x="149225" y="1078230"/>
            <a:ext cx="8858250" cy="384175"/>
          </a:xfrm>
          <a:ln>
            <a:noFill/>
          </a:ln>
        </p:spPr>
        <p:txBody>
          <a:bodyPr/>
          <a:lstStyle>
            <a:lvl1pPr marL="0" indent="0" algn="ctr">
              <a:buNone/>
              <a:defRPr baseline="0"/>
            </a:lvl1pPr>
          </a:lstStyle>
          <a:p>
            <a:pPr lvl="0"/>
            <a:r>
              <a:rPr lang="en-US" dirty="0"/>
              <a:t>Click to add table title</a:t>
            </a:r>
          </a:p>
        </p:txBody>
      </p:sp>
      <p:sp>
        <p:nvSpPr>
          <p:cNvPr id="3" name="Content Placeholder 1"/>
          <p:cNvSpPr>
            <a:spLocks noGrp="1"/>
          </p:cNvSpPr>
          <p:nvPr>
            <p:ph idx="1" hasCustomPrompt="1"/>
          </p:nvPr>
        </p:nvSpPr>
        <p:spPr>
          <a:xfrm>
            <a:off x="149313" y="1545021"/>
            <a:ext cx="8858161" cy="3049602"/>
          </a:xfrm>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5"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column with table title left">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9" name="Text Placeholder 1"/>
          <p:cNvSpPr>
            <a:spLocks noGrp="1"/>
          </p:cNvSpPr>
          <p:nvPr>
            <p:ph type="body" sz="quarter" idx="14" hasCustomPrompt="1"/>
          </p:nvPr>
        </p:nvSpPr>
        <p:spPr>
          <a:xfrm>
            <a:off x="149312" y="1201422"/>
            <a:ext cx="4392207" cy="384175"/>
          </a:xfrm>
          <a:ln>
            <a:noFill/>
          </a:ln>
        </p:spPr>
        <p:txBody>
          <a:bodyPr/>
          <a:lstStyle>
            <a:lvl1pPr marL="0" indent="0" algn="ctr">
              <a:buNone/>
              <a:defRPr baseline="0"/>
            </a:lvl1pPr>
          </a:lstStyle>
          <a:p>
            <a:pPr lvl="0"/>
            <a:r>
              <a:rPr lang="en-US" dirty="0"/>
              <a:t>Click to add table title</a:t>
            </a:r>
          </a:p>
        </p:txBody>
      </p:sp>
      <p:sp>
        <p:nvSpPr>
          <p:cNvPr id="17" name="Content Placeholder 1"/>
          <p:cNvSpPr>
            <a:spLocks noGrp="1"/>
          </p:cNvSpPr>
          <p:nvPr>
            <p:ph idx="1" hasCustomPrompt="1"/>
          </p:nvPr>
        </p:nvSpPr>
        <p:spPr>
          <a:xfrm>
            <a:off x="149311" y="1666241"/>
            <a:ext cx="4392207" cy="292838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7" name="Content Placeholder 2"/>
          <p:cNvSpPr>
            <a:spLocks noGrp="1"/>
          </p:cNvSpPr>
          <p:nvPr>
            <p:ph idx="12" hasCustomPrompt="1"/>
          </p:nvPr>
        </p:nvSpPr>
        <p:spPr>
          <a:xfrm>
            <a:off x="4615266" y="1201422"/>
            <a:ext cx="4392207" cy="339447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10"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172163099"/>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 with table title right">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8" name="Content Placeholder 2"/>
          <p:cNvSpPr>
            <a:spLocks noGrp="1"/>
          </p:cNvSpPr>
          <p:nvPr>
            <p:ph idx="12" hasCustomPrompt="1"/>
          </p:nvPr>
        </p:nvSpPr>
        <p:spPr>
          <a:xfrm>
            <a:off x="149310" y="1201422"/>
            <a:ext cx="4392207" cy="339447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9" name="Text Placeholder 1"/>
          <p:cNvSpPr>
            <a:spLocks noGrp="1"/>
          </p:cNvSpPr>
          <p:nvPr>
            <p:ph type="body" sz="quarter" idx="14" hasCustomPrompt="1"/>
          </p:nvPr>
        </p:nvSpPr>
        <p:spPr>
          <a:xfrm>
            <a:off x="4615267" y="1201422"/>
            <a:ext cx="4392207" cy="384175"/>
          </a:xfrm>
          <a:ln>
            <a:noFill/>
          </a:ln>
        </p:spPr>
        <p:txBody>
          <a:bodyPr/>
          <a:lstStyle>
            <a:lvl1pPr marL="0" indent="0" algn="ctr">
              <a:buNone/>
              <a:defRPr baseline="0"/>
            </a:lvl1pPr>
          </a:lstStyle>
          <a:p>
            <a:pPr lvl="0"/>
            <a:r>
              <a:rPr lang="en-US" dirty="0"/>
              <a:t>Click to add table title</a:t>
            </a:r>
          </a:p>
        </p:txBody>
      </p:sp>
      <p:sp>
        <p:nvSpPr>
          <p:cNvPr id="17" name="Content Placeholder 1"/>
          <p:cNvSpPr>
            <a:spLocks noGrp="1"/>
          </p:cNvSpPr>
          <p:nvPr>
            <p:ph idx="1" hasCustomPrompt="1"/>
          </p:nvPr>
        </p:nvSpPr>
        <p:spPr>
          <a:xfrm>
            <a:off x="4615266" y="1666241"/>
            <a:ext cx="4392207" cy="292838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10"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column">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17" name="Text Placeholder 1"/>
          <p:cNvSpPr>
            <a:spLocks noGrp="1"/>
          </p:cNvSpPr>
          <p:nvPr>
            <p:ph idx="1" hasCustomPrompt="1"/>
          </p:nvPr>
        </p:nvSpPr>
        <p:spPr>
          <a:xfrm>
            <a:off x="149313" y="1200151"/>
            <a:ext cx="2847887" cy="339447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13" name="Text Placeholder 2"/>
          <p:cNvSpPr>
            <a:spLocks noGrp="1"/>
          </p:cNvSpPr>
          <p:nvPr>
            <p:ph idx="13" hasCustomPrompt="1"/>
          </p:nvPr>
        </p:nvSpPr>
        <p:spPr>
          <a:xfrm>
            <a:off x="3154449" y="1200151"/>
            <a:ext cx="2847887" cy="339447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12" name="Text Placeholder 3"/>
          <p:cNvSpPr>
            <a:spLocks noGrp="1"/>
          </p:cNvSpPr>
          <p:nvPr>
            <p:ph idx="12" hasCustomPrompt="1"/>
          </p:nvPr>
        </p:nvSpPr>
        <p:spPr>
          <a:xfrm>
            <a:off x="6159586" y="1200151"/>
            <a:ext cx="2847887" cy="339447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10"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995480994"/>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s and 3 captions at bottom">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17" name="Text Placeholder 1"/>
          <p:cNvSpPr>
            <a:spLocks noGrp="1"/>
          </p:cNvSpPr>
          <p:nvPr>
            <p:ph idx="1" hasCustomPrompt="1"/>
          </p:nvPr>
        </p:nvSpPr>
        <p:spPr>
          <a:xfrm>
            <a:off x="149313" y="1200151"/>
            <a:ext cx="2847887" cy="2856842"/>
          </a:xfrm>
          <a:prstGeom prst="rect">
            <a:avLst/>
          </a:prstGeom>
          <a:ln>
            <a:solidFill>
              <a:schemeClr val="bg1">
                <a:lumMod val="75000"/>
              </a:schemeClr>
            </a:solid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7" name="Text Placeholder 1"/>
          <p:cNvSpPr>
            <a:spLocks noGrp="1"/>
          </p:cNvSpPr>
          <p:nvPr>
            <p:ph type="body" sz="quarter" idx="15" hasCustomPrompt="1"/>
          </p:nvPr>
        </p:nvSpPr>
        <p:spPr>
          <a:xfrm>
            <a:off x="141692" y="4152105"/>
            <a:ext cx="2862072"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3" name="Text Placeholder 2"/>
          <p:cNvSpPr>
            <a:spLocks noGrp="1"/>
          </p:cNvSpPr>
          <p:nvPr>
            <p:ph idx="13" hasCustomPrompt="1"/>
          </p:nvPr>
        </p:nvSpPr>
        <p:spPr>
          <a:xfrm>
            <a:off x="3154450" y="1200151"/>
            <a:ext cx="2847887" cy="2856842"/>
          </a:xfrm>
          <a:prstGeom prst="rect">
            <a:avLst/>
          </a:prstGeom>
          <a:ln>
            <a:solidFill>
              <a:schemeClr val="bg1">
                <a:lumMod val="75000"/>
              </a:schemeClr>
            </a:solid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8" name="Text Placeholder 2"/>
          <p:cNvSpPr>
            <a:spLocks noGrp="1"/>
          </p:cNvSpPr>
          <p:nvPr>
            <p:ph type="body" sz="quarter" idx="19" hasCustomPrompt="1"/>
          </p:nvPr>
        </p:nvSpPr>
        <p:spPr>
          <a:xfrm>
            <a:off x="3149600" y="4152105"/>
            <a:ext cx="2858047"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2" name="Text Placeholder 3"/>
          <p:cNvSpPr>
            <a:spLocks noGrp="1"/>
          </p:cNvSpPr>
          <p:nvPr>
            <p:ph idx="12" hasCustomPrompt="1"/>
          </p:nvPr>
        </p:nvSpPr>
        <p:spPr>
          <a:xfrm>
            <a:off x="6159586" y="1200151"/>
            <a:ext cx="2847887" cy="2856842"/>
          </a:xfrm>
          <a:prstGeom prst="rect">
            <a:avLst/>
          </a:prstGeom>
          <a:ln>
            <a:solidFill>
              <a:schemeClr val="bg1">
                <a:lumMod val="75000"/>
              </a:schemeClr>
            </a:solid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9" name="Text Placeholder 3"/>
          <p:cNvSpPr>
            <a:spLocks noGrp="1"/>
          </p:cNvSpPr>
          <p:nvPr>
            <p:ph type="body" sz="quarter" idx="20" hasCustomPrompt="1"/>
          </p:nvPr>
        </p:nvSpPr>
        <p:spPr>
          <a:xfrm>
            <a:off x="6149428" y="4152105"/>
            <a:ext cx="2858046"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0"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s and 3 captions at top">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7" name="Text Placeholder 1"/>
          <p:cNvSpPr>
            <a:spLocks noGrp="1"/>
          </p:cNvSpPr>
          <p:nvPr>
            <p:ph type="body" sz="quarter" idx="15" hasCustomPrompt="1"/>
          </p:nvPr>
        </p:nvSpPr>
        <p:spPr>
          <a:xfrm>
            <a:off x="141692" y="1200151"/>
            <a:ext cx="2862072" cy="450850"/>
          </a:xfrm>
          <a:ln>
            <a:noFill/>
          </a:ln>
        </p:spPr>
        <p:txBody>
          <a:bodyPr>
            <a:noAutofit/>
          </a:bodyPr>
          <a:lstStyle>
            <a:lvl1pPr marL="0" indent="0" algn="ctr">
              <a:buNone/>
              <a:defRPr sz="18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7" name="Text Placeholder 1"/>
          <p:cNvSpPr>
            <a:spLocks noGrp="1"/>
          </p:cNvSpPr>
          <p:nvPr>
            <p:ph idx="1" hasCustomPrompt="1"/>
          </p:nvPr>
        </p:nvSpPr>
        <p:spPr>
          <a:xfrm>
            <a:off x="149313" y="1745580"/>
            <a:ext cx="2847887" cy="285684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8" name="Text Placeholder 2"/>
          <p:cNvSpPr>
            <a:spLocks noGrp="1"/>
          </p:cNvSpPr>
          <p:nvPr>
            <p:ph type="body" sz="quarter" idx="19" hasCustomPrompt="1"/>
          </p:nvPr>
        </p:nvSpPr>
        <p:spPr>
          <a:xfrm>
            <a:off x="3149600" y="1200151"/>
            <a:ext cx="2858047" cy="450850"/>
          </a:xfrm>
          <a:ln>
            <a:noFill/>
          </a:ln>
        </p:spPr>
        <p:txBody>
          <a:bodyPr>
            <a:noAutofit/>
          </a:bodyPr>
          <a:lstStyle>
            <a:lvl1pPr marL="0" indent="0" algn="ctr">
              <a:buNone/>
              <a:defRPr sz="18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3" name="Text Placeholder 2"/>
          <p:cNvSpPr>
            <a:spLocks noGrp="1"/>
          </p:cNvSpPr>
          <p:nvPr>
            <p:ph idx="13" hasCustomPrompt="1"/>
          </p:nvPr>
        </p:nvSpPr>
        <p:spPr>
          <a:xfrm>
            <a:off x="3154450" y="1745580"/>
            <a:ext cx="2847887" cy="285684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9" name="Text Placeholder 3"/>
          <p:cNvSpPr>
            <a:spLocks noGrp="1"/>
          </p:cNvSpPr>
          <p:nvPr>
            <p:ph type="body" sz="quarter" idx="20" hasCustomPrompt="1"/>
          </p:nvPr>
        </p:nvSpPr>
        <p:spPr>
          <a:xfrm>
            <a:off x="6149428" y="1200151"/>
            <a:ext cx="2858046" cy="450850"/>
          </a:xfrm>
          <a:ln>
            <a:noFill/>
          </a:ln>
        </p:spPr>
        <p:txBody>
          <a:bodyPr>
            <a:noAutofit/>
          </a:bodyPr>
          <a:lstStyle>
            <a:lvl1pPr marL="0" indent="0" algn="ctr">
              <a:buNone/>
              <a:defRPr sz="18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2" name="Text Placeholder 3"/>
          <p:cNvSpPr>
            <a:spLocks noGrp="1"/>
          </p:cNvSpPr>
          <p:nvPr>
            <p:ph idx="12" hasCustomPrompt="1"/>
          </p:nvPr>
        </p:nvSpPr>
        <p:spPr>
          <a:xfrm>
            <a:off x="6159586" y="1745580"/>
            <a:ext cx="2847887" cy="285684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10"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idde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9313" y="1116711"/>
            <a:ext cx="8858161" cy="857250"/>
          </a:xfrm>
        </p:spPr>
        <p:txBody>
          <a:bodyPr/>
          <a:lstStyle>
            <a:lvl1pPr>
              <a:defRPr baseline="0">
                <a:solidFill>
                  <a:schemeClr val="tx1"/>
                </a:solidFill>
              </a:defRPr>
            </a:lvl1pPr>
          </a:lstStyle>
          <a:p>
            <a:r>
              <a:rPr lang="en-US" dirty="0"/>
              <a:t>Select “Title 1” in Selection Pane &amp; type to add hidden slide title.</a:t>
            </a:r>
          </a:p>
        </p:txBody>
      </p:sp>
      <p:sp>
        <p:nvSpPr>
          <p:cNvPr id="4" name="Picture Placeholder 1"/>
          <p:cNvSpPr>
            <a:spLocks noGrp="1"/>
          </p:cNvSpPr>
          <p:nvPr>
            <p:ph type="pic" sz="quarter" idx="13" hasCustomPrompt="1"/>
          </p:nvPr>
        </p:nvSpPr>
        <p:spPr>
          <a:xfrm>
            <a:off x="0" y="0"/>
            <a:ext cx="9144000" cy="5143500"/>
          </a:xfrm>
        </p:spPr>
        <p:txBody>
          <a:bodyPr/>
          <a:lstStyle>
            <a:lvl1pPr marL="0" indent="0">
              <a:buNone/>
              <a:defRPr baseline="0">
                <a:solidFill>
                  <a:schemeClr val="bg1"/>
                </a:solidFill>
              </a:defRPr>
            </a:lvl1pPr>
          </a:lstStyle>
          <a:p>
            <a:r>
              <a:rPr lang="en-US" dirty="0"/>
              <a:t>Click icon to add full-slide image</a:t>
            </a:r>
          </a:p>
        </p:txBody>
      </p:sp>
      <p:sp>
        <p:nvSpPr>
          <p:cNvPr id="7"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25036327"/>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2">
    <p:bg>
      <p:bgPr>
        <a:solidFill>
          <a:srgbClr val="154780"/>
        </a:solidFill>
        <a:effectLst/>
      </p:bgPr>
    </p:bg>
    <p:spTree>
      <p:nvGrpSpPr>
        <p:cNvPr id="1" name=""/>
        <p:cNvGrpSpPr/>
        <p:nvPr/>
      </p:nvGrpSpPr>
      <p:grpSpPr>
        <a:xfrm>
          <a:off x="0" y="0"/>
          <a:ext cx="0" cy="0"/>
          <a:chOff x="0" y="0"/>
          <a:chExt cx="0" cy="0"/>
        </a:xfrm>
      </p:grpSpPr>
      <p:sp>
        <p:nvSpPr>
          <p:cNvPr id="10" name="Title"/>
          <p:cNvSpPr>
            <a:spLocks noGrp="1" noChangeArrowheads="1"/>
          </p:cNvSpPr>
          <p:nvPr>
            <p:ph type="ctrTitle" hasCustomPrompt="1"/>
            <p:custDataLst>
              <p:tags r:id="rId1"/>
            </p:custDataLst>
          </p:nvPr>
        </p:nvSpPr>
        <p:spPr bwMode="auto">
          <a:xfrm>
            <a:off x="271463" y="1958024"/>
            <a:ext cx="6298670" cy="1101329"/>
          </a:xfrm>
          <a:prstGeom prst="rect">
            <a:avLst/>
          </a:prstGeom>
          <a:noFill/>
          <a:ln>
            <a:miter lim="800000"/>
            <a:headEnd/>
            <a:tailEnd/>
          </a:ln>
        </p:spPr>
        <p:txBody>
          <a:bodyPr lIns="91418" tIns="45710" rIns="91418" bIns="45710" anchor="b">
            <a:normAutofit/>
          </a:bodyPr>
          <a:lstStyle>
            <a:lvl1pPr>
              <a:defRPr sz="2800">
                <a:latin typeface="Calibri"/>
                <a:cs typeface="Calibri"/>
              </a:defRPr>
            </a:lvl1pPr>
          </a:lstStyle>
          <a:p>
            <a:r>
              <a:rPr lang="en-US" dirty="0"/>
              <a:t>Click to add presentation title</a:t>
            </a:r>
          </a:p>
        </p:txBody>
      </p:sp>
      <p:sp>
        <p:nvSpPr>
          <p:cNvPr id="6" name="Faculty Name 1"/>
          <p:cNvSpPr>
            <a:spLocks noGrp="1" noChangeArrowheads="1"/>
          </p:cNvSpPr>
          <p:nvPr>
            <p:ph type="subTitle" idx="1" hasCustomPrompt="1"/>
            <p:custDataLst>
              <p:tags r:id="rId2"/>
            </p:custDataLst>
          </p:nvPr>
        </p:nvSpPr>
        <p:spPr bwMode="auto">
          <a:xfrm>
            <a:off x="271463" y="3282951"/>
            <a:ext cx="2898457" cy="1070928"/>
          </a:xfrm>
          <a:prstGeom prst="rect">
            <a:avLst/>
          </a:prstGeom>
          <a:noFill/>
          <a:ln>
            <a:noFill/>
            <a:miter lim="800000"/>
            <a:headEnd/>
            <a:tailEnd/>
          </a:ln>
        </p:spPr>
        <p:txBody>
          <a:bodyPr lIns="91429" tIns="45715" rIns="91429" bIns="45715"/>
          <a:lstStyle>
            <a:lvl1pPr marL="0" indent="0" algn="r">
              <a:spcBef>
                <a:spcPct val="0"/>
              </a:spcBef>
              <a:buFont typeface="Wingdings" pitchFamily="-84" charset="2"/>
              <a:buNone/>
              <a:defRPr sz="1800">
                <a:solidFill>
                  <a:srgbClr val="FFE0B3"/>
                </a:solidFill>
                <a:latin typeface="+mj-lt"/>
                <a:cs typeface="Calibri"/>
              </a:defRPr>
            </a:lvl1pPr>
          </a:lstStyle>
          <a:p>
            <a:r>
              <a:rPr lang="en-US" dirty="0"/>
              <a:t>Click to add faculty 1 name</a:t>
            </a:r>
          </a:p>
        </p:txBody>
      </p:sp>
      <p:sp>
        <p:nvSpPr>
          <p:cNvPr id="12" name="Faculty Photo 1"/>
          <p:cNvSpPr>
            <a:spLocks noGrp="1"/>
          </p:cNvSpPr>
          <p:nvPr>
            <p:ph type="pic" sz="quarter" idx="13" hasCustomPrompt="1"/>
          </p:nvPr>
        </p:nvSpPr>
        <p:spPr>
          <a:xfrm>
            <a:off x="3256568" y="3287713"/>
            <a:ext cx="1371600" cy="1371600"/>
          </a:xfrm>
          <a:prstGeom prst="rect">
            <a:avLst/>
          </a:prstGeom>
          <a:ln w="12700" cap="flat" cmpd="sng" algn="ctr">
            <a:solidFill>
              <a:srgbClr val="FFFFFF"/>
            </a:solidFill>
            <a:prstDash val="solid"/>
            <a:miter lim="800000"/>
            <a:headEnd type="none" w="med" len="med"/>
            <a:tailEnd type="none" w="med" len="med"/>
          </a:ln>
        </p:spPr>
        <p:txBody>
          <a:bodyPr/>
          <a:lstStyle>
            <a:lvl1pPr>
              <a:buNone/>
              <a:defRPr sz="1400">
                <a:solidFill>
                  <a:srgbClr val="FFFFFF"/>
                </a:solidFill>
                <a:latin typeface="+mj-lt"/>
                <a:cs typeface="Arial"/>
              </a:defRPr>
            </a:lvl1pPr>
          </a:lstStyle>
          <a:p>
            <a:r>
              <a:rPr lang="en-US" dirty="0"/>
              <a:t>Drag image to placeholder or click icon to add</a:t>
            </a:r>
          </a:p>
        </p:txBody>
      </p:sp>
      <p:sp>
        <p:nvSpPr>
          <p:cNvPr id="3" name="Faculty Name 2"/>
          <p:cNvSpPr>
            <a:spLocks noGrp="1"/>
          </p:cNvSpPr>
          <p:nvPr>
            <p:ph type="body" sz="quarter" idx="15" hasCustomPrompt="1"/>
          </p:nvPr>
        </p:nvSpPr>
        <p:spPr>
          <a:xfrm>
            <a:off x="4684508" y="3287713"/>
            <a:ext cx="2722131" cy="1066166"/>
          </a:xfrm>
          <a:ln>
            <a:noFill/>
          </a:ln>
        </p:spPr>
        <p:txBody>
          <a:bodyPr/>
          <a:lstStyle>
            <a:lvl1pPr marL="0" indent="0" algn="r">
              <a:spcBef>
                <a:spcPts val="0"/>
              </a:spcBef>
              <a:buNone/>
              <a:defRPr baseline="0">
                <a:solidFill>
                  <a:srgbClr val="FFE0B3"/>
                </a:solidFill>
              </a:defRPr>
            </a:lvl1pPr>
            <a:lvl2pPr marL="457200" indent="0">
              <a:buNone/>
              <a:defRPr/>
            </a:lvl2pPr>
            <a:lvl3pPr marL="798513" indent="0">
              <a:buNone/>
              <a:defRPr/>
            </a:lvl3pPr>
            <a:lvl4pPr marL="1371600" indent="0">
              <a:buNone/>
              <a:defRPr/>
            </a:lvl4pPr>
            <a:lvl5pPr marL="1828800" indent="0">
              <a:buNone/>
              <a:defRPr/>
            </a:lvl5pPr>
          </a:lstStyle>
          <a:p>
            <a:pPr lvl="0"/>
            <a:r>
              <a:rPr lang="en-US" dirty="0"/>
              <a:t>Click to add faculty 2 name</a:t>
            </a:r>
          </a:p>
        </p:txBody>
      </p:sp>
      <p:sp>
        <p:nvSpPr>
          <p:cNvPr id="7" name="Faculty Photo 2"/>
          <p:cNvSpPr>
            <a:spLocks noGrp="1"/>
          </p:cNvSpPr>
          <p:nvPr>
            <p:ph type="pic" sz="quarter" idx="11" hasCustomPrompt="1"/>
          </p:nvPr>
        </p:nvSpPr>
        <p:spPr>
          <a:xfrm>
            <a:off x="7493288" y="3287713"/>
            <a:ext cx="1371600" cy="1371600"/>
          </a:xfrm>
          <a:prstGeom prst="rect">
            <a:avLst/>
          </a:prstGeom>
          <a:ln w="12700" cap="flat" cmpd="sng" algn="ctr">
            <a:solidFill>
              <a:srgbClr val="FFFFFF"/>
            </a:solidFill>
            <a:prstDash val="solid"/>
            <a:miter lim="800000"/>
            <a:headEnd type="none" w="med" len="med"/>
            <a:tailEnd type="none" w="med" len="med"/>
          </a:ln>
        </p:spPr>
        <p:txBody>
          <a:bodyPr/>
          <a:lstStyle>
            <a:lvl1pPr>
              <a:buNone/>
              <a:defRPr sz="1400">
                <a:solidFill>
                  <a:srgbClr val="FFFFFF"/>
                </a:solidFill>
                <a:latin typeface="+mj-lt"/>
                <a:cs typeface="Arial"/>
              </a:defRPr>
            </a:lvl1pPr>
          </a:lstStyle>
          <a:p>
            <a:r>
              <a:rPr lang="en-US" dirty="0"/>
              <a:t>Drag image to placeholder or click icon to add</a:t>
            </a:r>
          </a:p>
        </p:txBody>
      </p:sp>
      <p:sp>
        <p:nvSpPr>
          <p:cNvPr id="13" name="Text Placeholder 1"/>
          <p:cNvSpPr>
            <a:spLocks noGrp="1"/>
          </p:cNvSpPr>
          <p:nvPr>
            <p:ph type="body" sz="quarter" idx="12" hasCustomPrompt="1"/>
          </p:nvPr>
        </p:nvSpPr>
        <p:spPr>
          <a:xfrm>
            <a:off x="271463" y="4659313"/>
            <a:ext cx="6318250" cy="396240"/>
          </a:xfrm>
          <a:ln>
            <a:noFill/>
          </a:ln>
        </p:spPr>
        <p:txBody>
          <a:bodyPr anchor="b">
            <a:noAutofit/>
          </a:bodyPr>
          <a:lstStyle>
            <a:lvl1pPr marL="0" indent="0">
              <a:buNone/>
              <a:defRPr sz="1400" i="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credits for others who contributed to this presentation</a:t>
            </a:r>
          </a:p>
        </p:txBody>
      </p:sp>
      <p:cxnSp>
        <p:nvCxnSpPr>
          <p:cNvPr id="9" name="Straight Connector 1"/>
          <p:cNvCxnSpPr>
            <a:cxnSpLocks noChangeShapeType="1"/>
          </p:cNvCxnSpPr>
          <p:nvPr userDrawn="1"/>
        </p:nvCxnSpPr>
        <p:spPr bwMode="auto">
          <a:xfrm>
            <a:off x="252413" y="3165475"/>
            <a:ext cx="6564947" cy="0"/>
          </a:xfrm>
          <a:prstGeom prst="line">
            <a:avLst/>
          </a:prstGeom>
          <a:noFill/>
          <a:ln w="9525">
            <a:solidFill>
              <a:srgbClr val="FFFFFF"/>
            </a:solidFill>
            <a:round/>
            <a:headEnd type="none" w="sm" len="sm"/>
            <a:tailEnd type="none" w="sm" len="sm"/>
          </a:ln>
        </p:spPr>
      </p:cxnSp>
      <p:pic>
        <p:nvPicPr>
          <p:cNvPr id="15" name="Picture 14" descr="JHU logo with text: Johns Hopkins University"/>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 y="1208"/>
            <a:ext cx="2676957" cy="1624392"/>
          </a:xfrm>
          <a:prstGeom prst="rect">
            <a:avLst/>
          </a:prstGeom>
        </p:spPr>
      </p:pic>
      <p:pic>
        <p:nvPicPr>
          <p:cNvPr id="16" name="Picture 15" descr="Watermark of Johns Hopkins University shield logo."/>
          <p:cNvPicPr>
            <a:picLocks noChangeAspect="1"/>
          </p:cNvPicPr>
          <p:nvPr userDrawn="1"/>
        </p:nvPicPr>
        <p:blipFill>
          <a:blip r:embed="rId5"/>
          <a:stretch>
            <a:fillRect/>
          </a:stretch>
        </p:blipFill>
        <p:spPr>
          <a:xfrm>
            <a:off x="4885087" y="146879"/>
            <a:ext cx="5394098" cy="5827201"/>
          </a:xfrm>
          <a:prstGeom prst="rect">
            <a:avLst/>
          </a:prstGeom>
        </p:spPr>
      </p:pic>
    </p:spTree>
    <p:extLst>
      <p:ext uri="{BB962C8B-B14F-4D97-AF65-F5344CB8AC3E}">
        <p14:creationId xmlns:p14="http://schemas.microsoft.com/office/powerpoint/2010/main" val="3956230642"/>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4" name="Picture Placeholder 1"/>
          <p:cNvSpPr>
            <a:spLocks noGrp="1"/>
          </p:cNvSpPr>
          <p:nvPr>
            <p:ph type="pic" sz="quarter" idx="13" hasCustomPrompt="1"/>
          </p:nvPr>
        </p:nvSpPr>
        <p:spPr>
          <a:xfrm>
            <a:off x="0" y="965200"/>
            <a:ext cx="9144000" cy="4178300"/>
          </a:xfrm>
        </p:spPr>
        <p:txBody>
          <a:bodyPr/>
          <a:lstStyle>
            <a:lvl1pPr marL="0" indent="0">
              <a:buNone/>
              <a:defRPr baseline="0"/>
            </a:lvl1pPr>
          </a:lstStyle>
          <a:p>
            <a:r>
              <a:rPr lang="en-US" dirty="0"/>
              <a:t>Click to add image or drag and drop image to placeholder</a:t>
            </a:r>
          </a:p>
        </p:txBody>
      </p:sp>
      <p:sp>
        <p:nvSpPr>
          <p:cNvPr id="9"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723472762"/>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vertical bullet">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title</a:t>
            </a:r>
          </a:p>
        </p:txBody>
      </p:sp>
      <p:sp>
        <p:nvSpPr>
          <p:cNvPr id="3" name="Content Placeholder 1"/>
          <p:cNvSpPr>
            <a:spLocks noGrp="1"/>
          </p:cNvSpPr>
          <p:nvPr>
            <p:ph idx="1" hasCustomPrompt="1"/>
          </p:nvPr>
        </p:nvSpPr>
        <p:spPr>
          <a:xfrm>
            <a:off x="2600959" y="153670"/>
            <a:ext cx="6390641" cy="4513579"/>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08038" indent="-234950">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9" name="Source"/>
          <p:cNvSpPr>
            <a:spLocks noGrp="1"/>
          </p:cNvSpPr>
          <p:nvPr>
            <p:ph idx="15" hasCustomPrompt="1"/>
            <p:custDataLst>
              <p:tags r:id="rId1"/>
            </p:custDataLst>
          </p:nvPr>
        </p:nvSpPr>
        <p:spPr>
          <a:xfrm>
            <a:off x="2600960" y="4784089"/>
            <a:ext cx="5750560"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3408500152"/>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guide id="3" pos="3674">
          <p15:clr>
            <a:srgbClr val="FBAE40"/>
          </p15:clr>
        </p15:guide>
        <p15:guide id="4" pos="1632">
          <p15:clr>
            <a:srgbClr val="FBAE40"/>
          </p15:clr>
        </p15:guide>
        <p15:guide id="5" pos="5664">
          <p15:clr>
            <a:srgbClr val="FBAE40"/>
          </p15:clr>
        </p15:guide>
        <p15:guide id="6" orient="horz" pos="29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ertical large photo">
    <p:spTree>
      <p:nvGrpSpPr>
        <p:cNvPr id="1" name=""/>
        <p:cNvGrpSpPr/>
        <p:nvPr/>
      </p:nvGrpSpPr>
      <p:grpSpPr>
        <a:xfrm>
          <a:off x="0" y="0"/>
          <a:ext cx="0" cy="0"/>
          <a:chOff x="0" y="0"/>
          <a:chExt cx="0" cy="0"/>
        </a:xfrm>
      </p:grpSpPr>
      <p:sp>
        <p:nvSpPr>
          <p:cNvPr id="3" name="Title 1"/>
          <p:cNvSpPr>
            <a:spLocks noGrp="1"/>
          </p:cNvSpPr>
          <p:nvPr>
            <p:ph type="title" hasCustomPrompt="1"/>
          </p:nvPr>
        </p:nvSpPr>
        <p:spPr/>
        <p:txBody>
          <a:bodyPr/>
          <a:lstStyle>
            <a:lvl1pPr>
              <a:defRPr/>
            </a:lvl1pPr>
          </a:lstStyle>
          <a:p>
            <a:r>
              <a:rPr lang="en-US" dirty="0"/>
              <a:t>Click to add title</a:t>
            </a:r>
          </a:p>
        </p:txBody>
      </p:sp>
      <p:sp>
        <p:nvSpPr>
          <p:cNvPr id="4" name="Picture Placeholder 1"/>
          <p:cNvSpPr>
            <a:spLocks noGrp="1"/>
          </p:cNvSpPr>
          <p:nvPr>
            <p:ph type="pic" sz="quarter" idx="11" hasCustomPrompt="1"/>
          </p:nvPr>
        </p:nvSpPr>
        <p:spPr>
          <a:xfrm>
            <a:off x="2539364" y="0"/>
            <a:ext cx="6604635" cy="5143500"/>
          </a:xfrm>
          <a:prstGeom prst="rect">
            <a:avLst/>
          </a:prstGeom>
        </p:spPr>
        <p:txBody>
          <a:bodyPr vert="horz"/>
          <a:lstStyle>
            <a:lvl1pPr marL="0" indent="0">
              <a:buNone/>
              <a:defRPr sz="1800" baseline="0"/>
            </a:lvl1pPr>
          </a:lstStyle>
          <a:p>
            <a:r>
              <a:rPr lang="en-US" dirty="0"/>
              <a:t>Click icon to add image or drag and drop image to placeholder</a:t>
            </a:r>
          </a:p>
        </p:txBody>
      </p:sp>
      <p:sp>
        <p:nvSpPr>
          <p:cNvPr id="8" name="Source"/>
          <p:cNvSpPr>
            <a:spLocks noGrp="1"/>
          </p:cNvSpPr>
          <p:nvPr>
            <p:ph idx="15" hasCustomPrompt="1"/>
            <p:custDataLst>
              <p:tags r:id="rId1"/>
            </p:custDataLst>
          </p:nvPr>
        </p:nvSpPr>
        <p:spPr>
          <a:xfrm>
            <a:off x="2600960" y="4784089"/>
            <a:ext cx="5750560"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235339362"/>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vertical bullet">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title</a:t>
            </a:r>
          </a:p>
        </p:txBody>
      </p:sp>
      <p:sp>
        <p:nvSpPr>
          <p:cNvPr id="3" name="Content Placeholder 1"/>
          <p:cNvSpPr>
            <a:spLocks noGrp="1"/>
          </p:cNvSpPr>
          <p:nvPr>
            <p:ph idx="1" hasCustomPrompt="1"/>
          </p:nvPr>
        </p:nvSpPr>
        <p:spPr>
          <a:xfrm>
            <a:off x="2600959" y="153670"/>
            <a:ext cx="6390641" cy="4513579"/>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08038" indent="-234950">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9" name="Source"/>
          <p:cNvSpPr>
            <a:spLocks noGrp="1"/>
          </p:cNvSpPr>
          <p:nvPr>
            <p:ph idx="15" hasCustomPrompt="1"/>
            <p:custDataLst>
              <p:tags r:id="rId1"/>
            </p:custDataLst>
          </p:nvPr>
        </p:nvSpPr>
        <p:spPr>
          <a:xfrm>
            <a:off x="2600960" y="4784089"/>
            <a:ext cx="5750560"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609177009"/>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pos="3674" userDrawn="1">
          <p15:clr>
            <a:srgbClr val="FBAE40"/>
          </p15:clr>
        </p15:guide>
        <p15:guide id="4" pos="1632" userDrawn="1">
          <p15:clr>
            <a:srgbClr val="FBAE40"/>
          </p15:clr>
        </p15:guide>
        <p15:guide id="5" pos="5664" userDrawn="1">
          <p15:clr>
            <a:srgbClr val="FBAE40"/>
          </p15:clr>
        </p15:guide>
        <p15:guide id="6" orient="horz" pos="294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ertical column">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title</a:t>
            </a:r>
          </a:p>
        </p:txBody>
      </p:sp>
      <p:sp>
        <p:nvSpPr>
          <p:cNvPr id="3" name="Content Placeholder 1"/>
          <p:cNvSpPr>
            <a:spLocks noGrp="1"/>
          </p:cNvSpPr>
          <p:nvPr>
            <p:ph idx="1" hasCustomPrompt="1"/>
          </p:nvPr>
        </p:nvSpPr>
        <p:spPr>
          <a:xfrm>
            <a:off x="2600960" y="153671"/>
            <a:ext cx="3063240" cy="4513579"/>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03275" indent="-230188">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7" name="Content Placeholder 2"/>
          <p:cNvSpPr>
            <a:spLocks noGrp="1"/>
          </p:cNvSpPr>
          <p:nvPr>
            <p:ph idx="16" hasCustomPrompt="1"/>
          </p:nvPr>
        </p:nvSpPr>
        <p:spPr>
          <a:xfrm>
            <a:off x="5925865" y="153671"/>
            <a:ext cx="3065735" cy="4513579"/>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08038" indent="-234950">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9" name="Source"/>
          <p:cNvSpPr>
            <a:spLocks noGrp="1"/>
          </p:cNvSpPr>
          <p:nvPr>
            <p:ph idx="15" hasCustomPrompt="1"/>
            <p:custDataLst>
              <p:tags r:id="rId1"/>
            </p:custDataLst>
          </p:nvPr>
        </p:nvSpPr>
        <p:spPr>
          <a:xfrm>
            <a:off x="2600960" y="4784089"/>
            <a:ext cx="5750560"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948451299"/>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2940" userDrawn="1">
          <p15:clr>
            <a:srgbClr val="FBAE40"/>
          </p15:clr>
        </p15:guide>
        <p15:guide id="2" pos="3674">
          <p15:clr>
            <a:srgbClr val="FBAE40"/>
          </p15:clr>
        </p15:guide>
        <p15:guide id="3" pos="1632" userDrawn="1">
          <p15:clr>
            <a:srgbClr val="FBAE40"/>
          </p15:clr>
        </p15:guide>
        <p15:guide id="4" pos="5664" userDrawn="1">
          <p15:clr>
            <a:srgbClr val="FBAE40"/>
          </p15:clr>
        </p15:guide>
        <p15:guide id="6" orient="horz" pos="84"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ertical wide boxes">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title</a:t>
            </a:r>
          </a:p>
        </p:txBody>
      </p:sp>
      <p:sp>
        <p:nvSpPr>
          <p:cNvPr id="10" name="Content Placeholder 1"/>
          <p:cNvSpPr>
            <a:spLocks noGrp="1"/>
          </p:cNvSpPr>
          <p:nvPr>
            <p:ph idx="1" hasCustomPrompt="1"/>
          </p:nvPr>
        </p:nvSpPr>
        <p:spPr>
          <a:xfrm>
            <a:off x="2600959" y="153671"/>
            <a:ext cx="6390641" cy="2189479"/>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03275" indent="-230188">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11" name="Content Placeholder 1"/>
          <p:cNvSpPr>
            <a:spLocks noGrp="1"/>
          </p:cNvSpPr>
          <p:nvPr>
            <p:ph idx="16" hasCustomPrompt="1"/>
          </p:nvPr>
        </p:nvSpPr>
        <p:spPr>
          <a:xfrm>
            <a:off x="2600960" y="2468880"/>
            <a:ext cx="6390641" cy="2189479"/>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03275" indent="-230188">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9" name="Source"/>
          <p:cNvSpPr>
            <a:spLocks noGrp="1"/>
          </p:cNvSpPr>
          <p:nvPr>
            <p:ph idx="15" hasCustomPrompt="1"/>
            <p:custDataLst>
              <p:tags r:id="rId1"/>
            </p:custDataLst>
          </p:nvPr>
        </p:nvSpPr>
        <p:spPr>
          <a:xfrm>
            <a:off x="2600960" y="4784089"/>
            <a:ext cx="5750560"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2940">
          <p15:clr>
            <a:srgbClr val="FBAE40"/>
          </p15:clr>
        </p15:guide>
        <p15:guide id="2" pos="3674">
          <p15:clr>
            <a:srgbClr val="FBAE40"/>
          </p15:clr>
        </p15:guide>
        <p15:guide id="3" pos="1632">
          <p15:clr>
            <a:srgbClr val="FBAE40"/>
          </p15:clr>
        </p15:guide>
        <p15:guide id="4" pos="5664" userDrawn="1">
          <p15:clr>
            <a:srgbClr val="FBAE40"/>
          </p15:clr>
        </p15:guide>
        <p15:guide id="5" orient="horz" pos="84" userDrawn="1">
          <p15:clr>
            <a:srgbClr val="FBAE40"/>
          </p15:clr>
        </p15:guide>
        <p15:guide id="6" orient="horz" pos="1476"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erticle table 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title</a:t>
            </a:r>
          </a:p>
        </p:txBody>
      </p:sp>
      <p:sp>
        <p:nvSpPr>
          <p:cNvPr id="5" name="Text Placeholder 1"/>
          <p:cNvSpPr>
            <a:spLocks noGrp="1"/>
          </p:cNvSpPr>
          <p:nvPr>
            <p:ph type="body" sz="quarter" idx="17" hasCustomPrompt="1"/>
          </p:nvPr>
        </p:nvSpPr>
        <p:spPr>
          <a:xfrm>
            <a:off x="2600959" y="161765"/>
            <a:ext cx="6390642" cy="386080"/>
          </a:xfrm>
          <a:prstGeom prst="rect">
            <a:avLst/>
          </a:prstGeom>
          <a:ln>
            <a:noFill/>
          </a:ln>
        </p:spPr>
        <p:txBody>
          <a:bodyPr vert="horz"/>
          <a:lstStyle>
            <a:lvl1pPr marL="0" indent="0" algn="ctr">
              <a:buNone/>
              <a:defRPr sz="1800" baseline="0"/>
            </a:lvl1pPr>
            <a:lvl2pPr marL="457200" indent="0">
              <a:buNone/>
              <a:defRPr/>
            </a:lvl2pPr>
          </a:lstStyle>
          <a:p>
            <a:pPr lvl="0"/>
            <a:r>
              <a:rPr lang="en-US" dirty="0"/>
              <a:t>Click to add table/graph title</a:t>
            </a:r>
          </a:p>
        </p:txBody>
      </p:sp>
      <p:sp>
        <p:nvSpPr>
          <p:cNvPr id="6" name="Content Placeholder 1"/>
          <p:cNvSpPr>
            <a:spLocks noGrp="1"/>
          </p:cNvSpPr>
          <p:nvPr>
            <p:ph idx="1" hasCustomPrompt="1"/>
          </p:nvPr>
        </p:nvSpPr>
        <p:spPr>
          <a:xfrm>
            <a:off x="2600960" y="653142"/>
            <a:ext cx="6390642" cy="4014107"/>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03275" indent="-230188">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9" name="Source"/>
          <p:cNvSpPr>
            <a:spLocks noGrp="1"/>
          </p:cNvSpPr>
          <p:nvPr>
            <p:ph idx="15" hasCustomPrompt="1"/>
            <p:custDataLst>
              <p:tags r:id="rId1"/>
            </p:custDataLst>
          </p:nvPr>
        </p:nvSpPr>
        <p:spPr>
          <a:xfrm>
            <a:off x="2600960" y="4784089"/>
            <a:ext cx="5750560"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165186517"/>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2940" userDrawn="1">
          <p15:clr>
            <a:srgbClr val="FBAE40"/>
          </p15:clr>
        </p15:guide>
        <p15:guide id="2" pos="3674" userDrawn="1">
          <p15:clr>
            <a:srgbClr val="FBAE40"/>
          </p15:clr>
        </p15:guide>
        <p15:guide id="3" orient="horz" pos="84" userDrawn="1">
          <p15:clr>
            <a:srgbClr val="FBAE40"/>
          </p15:clr>
        </p15:guide>
        <p15:guide id="4" pos="1632" userDrawn="1">
          <p15:clr>
            <a:srgbClr val="FBAE40"/>
          </p15:clr>
        </p15:guide>
        <p15:guide id="5" pos="5664"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ertical quot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title</a:t>
            </a:r>
          </a:p>
        </p:txBody>
      </p:sp>
      <p:sp>
        <p:nvSpPr>
          <p:cNvPr id="8" name="Text Placeholder 1"/>
          <p:cNvSpPr>
            <a:spLocks noGrp="1"/>
          </p:cNvSpPr>
          <p:nvPr>
            <p:ph type="body" sz="quarter" idx="11" hasCustomPrompt="1"/>
          </p:nvPr>
        </p:nvSpPr>
        <p:spPr>
          <a:xfrm>
            <a:off x="2600960" y="159477"/>
            <a:ext cx="6390641" cy="4507774"/>
          </a:xfrm>
          <a:prstGeom prst="rect">
            <a:avLst/>
          </a:prstGeom>
          <a:ln>
            <a:noFill/>
            <a:prstDash val="sysDash"/>
          </a:ln>
        </p:spPr>
        <p:txBody>
          <a:bodyPr vert="horz" anchor="ctr"/>
          <a:lstStyle>
            <a:lvl1pPr marL="0" indent="0">
              <a:buNone/>
              <a:defRPr sz="1800">
                <a:latin typeface="Times New Roman"/>
                <a:cs typeface="Times New Roman"/>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quote</a:t>
            </a:r>
          </a:p>
        </p:txBody>
      </p:sp>
      <p:sp>
        <p:nvSpPr>
          <p:cNvPr id="9" name="Source"/>
          <p:cNvSpPr>
            <a:spLocks noGrp="1"/>
          </p:cNvSpPr>
          <p:nvPr>
            <p:ph idx="15" hasCustomPrompt="1"/>
            <p:custDataLst>
              <p:tags r:id="rId1"/>
            </p:custDataLst>
          </p:nvPr>
        </p:nvSpPr>
        <p:spPr>
          <a:xfrm>
            <a:off x="2600960" y="4784089"/>
            <a:ext cx="5750560"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583714183"/>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2940" userDrawn="1">
          <p15:clr>
            <a:srgbClr val="FBAE40"/>
          </p15:clr>
        </p15:guide>
        <p15:guide id="2" pos="2880" userDrawn="1">
          <p15:clr>
            <a:srgbClr val="FBAE40"/>
          </p15:clr>
        </p15:guide>
        <p15:guide id="3" orient="horz" pos="84" userDrawn="1">
          <p15:clr>
            <a:srgbClr val="FBAE40"/>
          </p15:clr>
        </p15:guide>
        <p15:guide id="4" pos="5664" userDrawn="1">
          <p15:clr>
            <a:srgbClr val="FBAE40"/>
          </p15:clr>
        </p15:guide>
        <p15:guide id="5" pos="1632"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boxes">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title</a:t>
            </a:r>
          </a:p>
        </p:txBody>
      </p:sp>
      <p:sp>
        <p:nvSpPr>
          <p:cNvPr id="18" name="Content Placeholder 1"/>
          <p:cNvSpPr>
            <a:spLocks noGrp="1"/>
          </p:cNvSpPr>
          <p:nvPr>
            <p:ph idx="26" hasCustomPrompt="1"/>
          </p:nvPr>
        </p:nvSpPr>
        <p:spPr>
          <a:xfrm>
            <a:off x="2600960" y="133349"/>
            <a:ext cx="3137409" cy="2212497"/>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65188" indent="-292100">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19" name="Content Placeholder 1"/>
          <p:cNvSpPr>
            <a:spLocks noGrp="1"/>
          </p:cNvSpPr>
          <p:nvPr>
            <p:ph idx="27" hasCustomPrompt="1"/>
          </p:nvPr>
        </p:nvSpPr>
        <p:spPr>
          <a:xfrm>
            <a:off x="2600960" y="2454753"/>
            <a:ext cx="3137409" cy="2212497"/>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65188" indent="-292100">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17" name="Content Placeholder 1"/>
          <p:cNvSpPr>
            <a:spLocks noGrp="1"/>
          </p:cNvSpPr>
          <p:nvPr>
            <p:ph idx="25" hasCustomPrompt="1"/>
          </p:nvPr>
        </p:nvSpPr>
        <p:spPr>
          <a:xfrm>
            <a:off x="5854191" y="133350"/>
            <a:ext cx="3137409" cy="2212497"/>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65188" indent="-292100">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13" name="Content Placeholder 1"/>
          <p:cNvSpPr>
            <a:spLocks noGrp="1"/>
          </p:cNvSpPr>
          <p:nvPr>
            <p:ph idx="24" hasCustomPrompt="1"/>
          </p:nvPr>
        </p:nvSpPr>
        <p:spPr>
          <a:xfrm>
            <a:off x="5854191" y="2454754"/>
            <a:ext cx="3137409" cy="2212497"/>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65188" indent="-292100">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8" name="Source"/>
          <p:cNvSpPr>
            <a:spLocks noGrp="1"/>
          </p:cNvSpPr>
          <p:nvPr>
            <p:ph idx="15" hasCustomPrompt="1"/>
            <p:custDataLst>
              <p:tags r:id="rId1"/>
            </p:custDataLst>
          </p:nvPr>
        </p:nvSpPr>
        <p:spPr>
          <a:xfrm>
            <a:off x="2600960" y="4784089"/>
            <a:ext cx="5750560"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pos="3672" userDrawn="1">
          <p15:clr>
            <a:srgbClr val="FBAE40"/>
          </p15:clr>
        </p15:guide>
        <p15:guide id="4" pos="5664" userDrawn="1">
          <p15:clr>
            <a:srgbClr val="FBAE40"/>
          </p15:clr>
        </p15:guide>
        <p15:guide id="5" pos="1632" userDrawn="1">
          <p15:clr>
            <a:srgbClr val="FBAE40"/>
          </p15:clr>
        </p15:guide>
        <p15:guide id="6" orient="horz" pos="84" userDrawn="1">
          <p15:clr>
            <a:srgbClr val="FBAE40"/>
          </p15:clr>
        </p15:guide>
        <p15:guide id="7" orient="horz" pos="2940" userDrawn="1">
          <p15:clr>
            <a:srgbClr val="FBAE40"/>
          </p15:clr>
        </p15:guide>
        <p15:guide id="8" orient="horz" pos="1476"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unusual quote">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162624" y="4021455"/>
            <a:ext cx="8828976" cy="459105"/>
          </a:xfrm>
        </p:spPr>
        <p:txBody>
          <a:bodyPr/>
          <a:lstStyle/>
          <a:p>
            <a:r>
              <a:rPr lang="en-US" dirty="0"/>
              <a:t>Click to add title</a:t>
            </a:r>
          </a:p>
        </p:txBody>
      </p:sp>
      <p:sp>
        <p:nvSpPr>
          <p:cNvPr id="8" name="Text Placeholder 1"/>
          <p:cNvSpPr>
            <a:spLocks noGrp="1"/>
          </p:cNvSpPr>
          <p:nvPr>
            <p:ph type="body" sz="quarter" idx="10" hasCustomPrompt="1"/>
          </p:nvPr>
        </p:nvSpPr>
        <p:spPr>
          <a:xfrm>
            <a:off x="153034" y="133350"/>
            <a:ext cx="8838566" cy="3716973"/>
          </a:xfrm>
          <a:prstGeom prst="rect">
            <a:avLst/>
          </a:prstGeom>
          <a:ln>
            <a:noFill/>
            <a:prstDash val="sysDash"/>
          </a:ln>
        </p:spPr>
        <p:txBody>
          <a:bodyPr vert="horz" anchor="ctr"/>
          <a:lstStyle>
            <a:lvl1pPr marL="0" indent="0">
              <a:buNone/>
              <a:defRPr sz="1800">
                <a:latin typeface="Times New Roman"/>
                <a:cs typeface="Times New Roman"/>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add quote</a:t>
            </a:r>
          </a:p>
        </p:txBody>
      </p:sp>
      <p:sp>
        <p:nvSpPr>
          <p:cNvPr id="7" name="Footer Placeholder 2"/>
          <p:cNvSpPr>
            <a:spLocks noGrp="1"/>
          </p:cNvSpPr>
          <p:nvPr>
            <p:ph type="ftr" sz="quarter" idx="3"/>
          </p:nvPr>
        </p:nvSpPr>
        <p:spPr>
          <a:xfrm>
            <a:off x="162623" y="4767263"/>
            <a:ext cx="8592493" cy="274637"/>
          </a:xfrm>
          <a:prstGeom prst="rect">
            <a:avLst/>
          </a:prstGeom>
        </p:spPr>
        <p:txBody>
          <a:bodyPr vert="horz" lIns="0" tIns="0" rIns="0" bIns="0" rtlCol="0" anchor="b"/>
          <a:lstStyle>
            <a:lvl1pPr algn="l">
              <a:defRPr sz="1200">
                <a:solidFill>
                  <a:schemeClr val="bg1"/>
                </a:solidFill>
              </a:defRPr>
            </a:lvl1pPr>
          </a:lstStyle>
          <a:p>
            <a:r>
              <a:rPr lang="en-US" dirty="0"/>
              <a:t>Click to add source information</a:t>
            </a:r>
          </a:p>
        </p:txBody>
      </p:sp>
    </p:spTree>
    <p:extLst>
      <p:ext uri="{BB962C8B-B14F-4D97-AF65-F5344CB8AC3E}">
        <p14:creationId xmlns:p14="http://schemas.microsoft.com/office/powerpoint/2010/main" val="1200776836"/>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1620" userDrawn="1">
          <p15:clr>
            <a:srgbClr val="FBAE40"/>
          </p15:clr>
        </p15:guide>
        <p15:guide id="2" pos="96" userDrawn="1">
          <p15:clr>
            <a:srgbClr val="FBAE40"/>
          </p15:clr>
        </p15:guide>
        <p15:guide id="3" pos="2880" userDrawn="1">
          <p15:clr>
            <a:srgbClr val="FBAE40"/>
          </p15:clr>
        </p15:guide>
        <p15:guide id="4" pos="5664" userDrawn="1">
          <p15:clr>
            <a:srgbClr val="FBAE40"/>
          </p15:clr>
        </p15:guide>
        <p15:guide id="5" orient="horz" pos="8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p:bg>
      <p:bgPr>
        <a:solidFill>
          <a:srgbClr val="15478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56682" y="3258502"/>
            <a:ext cx="4886325" cy="1293177"/>
          </a:xfrm>
        </p:spPr>
        <p:txBody>
          <a:bodyPr anchor="t">
            <a:normAutofit/>
          </a:bodyPr>
          <a:lstStyle>
            <a:lvl1pPr>
              <a:defRPr sz="2200">
                <a:solidFill>
                  <a:srgbClr val="FFE0B3"/>
                </a:solidFill>
              </a:defRPr>
            </a:lvl1pPr>
          </a:lstStyle>
          <a:p>
            <a:r>
              <a:rPr lang="en-US" dirty="0"/>
              <a:t>Click to add section title</a:t>
            </a:r>
          </a:p>
        </p:txBody>
      </p:sp>
      <p:sp>
        <p:nvSpPr>
          <p:cNvPr id="6" name="Rectangle 5"/>
          <p:cNvSpPr/>
          <p:nvPr userDrawn="1"/>
        </p:nvSpPr>
        <p:spPr>
          <a:xfrm>
            <a:off x="98216" y="4648895"/>
            <a:ext cx="8964504" cy="369332"/>
          </a:xfrm>
          <a:prstGeom prst="rect">
            <a:avLst/>
          </a:prstGeom>
        </p:spPr>
        <p:txBody>
          <a:bodyPr wrap="square" lIns="0" tIns="0" rIns="0" bIns="0">
            <a:spAutoFit/>
          </a:bodyPr>
          <a:lstStyle/>
          <a:p>
            <a:pPr algn="ctr"/>
            <a:r>
              <a:rPr lang="en-US" sz="1200" kern="1200" dirty="0">
                <a:solidFill>
                  <a:schemeClr val="bg1"/>
                </a:solidFill>
                <a:latin typeface="Calibri" charset="0"/>
                <a:ea typeface="ＭＳ Ｐゴシック" pitchFamily="-1" charset="-128"/>
                <a:cs typeface="Calibri Light"/>
              </a:rPr>
              <a:t>The material in this video is subject to the copyright of the owners of the material and is being provided for educational purposes</a:t>
            </a:r>
            <a:r>
              <a:rPr lang="en-US" sz="1200" kern="1200" baseline="0" dirty="0">
                <a:solidFill>
                  <a:schemeClr val="bg1"/>
                </a:solidFill>
                <a:latin typeface="Calibri" charset="0"/>
                <a:ea typeface="ＭＳ Ｐゴシック" pitchFamily="-1" charset="-128"/>
                <a:cs typeface="Calibri Light"/>
              </a:rPr>
              <a:t> </a:t>
            </a:r>
            <a:r>
              <a:rPr lang="en-US" sz="1200" kern="1200" dirty="0">
                <a:solidFill>
                  <a:schemeClr val="bg1"/>
                </a:solidFill>
                <a:latin typeface="Calibri" charset="0"/>
                <a:ea typeface="ＭＳ Ｐゴシック" pitchFamily="-1" charset="-128"/>
                <a:cs typeface="Calibri Light"/>
              </a:rPr>
              <a:t>under</a:t>
            </a:r>
            <a:br>
              <a:rPr lang="en-US" sz="1200" kern="1200" dirty="0">
                <a:solidFill>
                  <a:schemeClr val="bg1"/>
                </a:solidFill>
                <a:latin typeface="Calibri" charset="0"/>
                <a:ea typeface="ＭＳ Ｐゴシック" pitchFamily="-1" charset="-128"/>
                <a:cs typeface="Calibri Light"/>
              </a:rPr>
            </a:br>
            <a:r>
              <a:rPr lang="en-US" sz="1200" kern="1200" dirty="0">
                <a:solidFill>
                  <a:schemeClr val="bg1"/>
                </a:solidFill>
                <a:latin typeface="Calibri" charset="0"/>
                <a:ea typeface="ＭＳ Ｐゴシック" pitchFamily="-1" charset="-128"/>
                <a:cs typeface="Calibri Light"/>
              </a:rPr>
              <a:t>rules of fair use for registered students in this course only. No additional copies of the copyrighted work may be made or distributed.</a:t>
            </a:r>
            <a:endParaRPr lang="en-US" sz="1200" dirty="0">
              <a:solidFill>
                <a:schemeClr val="bg1"/>
              </a:solidFill>
              <a:latin typeface="Calibri" charset="0"/>
              <a:cs typeface="Calibri Light"/>
            </a:endParaRPr>
          </a:p>
        </p:txBody>
      </p:sp>
      <p:cxnSp>
        <p:nvCxnSpPr>
          <p:cNvPr id="10" name="Straight Connector 1"/>
          <p:cNvCxnSpPr>
            <a:cxnSpLocks noChangeShapeType="1"/>
          </p:cNvCxnSpPr>
          <p:nvPr userDrawn="1"/>
        </p:nvCxnSpPr>
        <p:spPr bwMode="auto">
          <a:xfrm>
            <a:off x="256682" y="3165475"/>
            <a:ext cx="4910138" cy="1588"/>
          </a:xfrm>
          <a:prstGeom prst="line">
            <a:avLst/>
          </a:prstGeom>
          <a:noFill/>
          <a:ln w="9525">
            <a:solidFill>
              <a:srgbClr val="FFFFFF"/>
            </a:solidFill>
            <a:round/>
            <a:headEnd type="none" w="sm" len="sm"/>
            <a:tailEnd type="none" w="sm" len="sm"/>
          </a:ln>
        </p:spPr>
      </p:cxnSp>
      <p:pic>
        <p:nvPicPr>
          <p:cNvPr id="7" name="Picture 6" descr="JHU logo with text: Johns Hopkins University"/>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208"/>
            <a:ext cx="2676957" cy="1624392"/>
          </a:xfrm>
          <a:prstGeom prst="rect">
            <a:avLst/>
          </a:prstGeom>
        </p:spPr>
      </p:pic>
      <p:pic>
        <p:nvPicPr>
          <p:cNvPr id="8" name="Picture 7" descr="Watermark of Johns Hopkins University shield logo."/>
          <p:cNvPicPr>
            <a:picLocks noChangeAspect="1"/>
          </p:cNvPicPr>
          <p:nvPr userDrawn="1"/>
        </p:nvPicPr>
        <p:blipFill>
          <a:blip r:embed="rId3"/>
          <a:stretch>
            <a:fillRect/>
          </a:stretch>
        </p:blipFill>
        <p:spPr>
          <a:xfrm>
            <a:off x="4885087" y="146879"/>
            <a:ext cx="5394098" cy="5827201"/>
          </a:xfrm>
          <a:prstGeom prst="rect">
            <a:avLst/>
          </a:prstGeom>
        </p:spPr>
      </p:pic>
    </p:spTree>
    <p:extLst>
      <p:ext uri="{BB962C8B-B14F-4D97-AF65-F5344CB8AC3E}">
        <p14:creationId xmlns:p14="http://schemas.microsoft.com/office/powerpoint/2010/main" val="1914662775"/>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unusual bulle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624" y="4021455"/>
            <a:ext cx="8828976" cy="459105"/>
          </a:xfrm>
        </p:spPr>
        <p:txBody>
          <a:bodyPr/>
          <a:lstStyle/>
          <a:p>
            <a:r>
              <a:rPr lang="en-US" dirty="0"/>
              <a:t>Click to add title</a:t>
            </a:r>
          </a:p>
        </p:txBody>
      </p:sp>
      <p:sp>
        <p:nvSpPr>
          <p:cNvPr id="3" name="Content Placeholder 1"/>
          <p:cNvSpPr>
            <a:spLocks noGrp="1"/>
          </p:cNvSpPr>
          <p:nvPr>
            <p:ph idx="1" hasCustomPrompt="1"/>
          </p:nvPr>
        </p:nvSpPr>
        <p:spPr>
          <a:xfrm>
            <a:off x="152400" y="95250"/>
            <a:ext cx="8839200" cy="3771900"/>
          </a:xfrm>
          <a:prstGeom prst="rect">
            <a:avLst/>
          </a:prstGeom>
          <a:ln w="9525" cmpd="sng">
            <a:noFill/>
          </a:ln>
        </p:spPr>
        <p:txBody>
          <a:bodyPr/>
          <a:lstStyle>
            <a:lvl1pPr marL="292608" indent="-292608">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spcBef>
                <a:spcPts val="0"/>
              </a:spcBef>
              <a:buClr>
                <a:srgbClr val="154780"/>
              </a:buClr>
              <a:buSzPct val="80000"/>
              <a:buFont typeface="Arial" panose="020B0604020202020204" pitchFamily="34" charset="0"/>
              <a:buChar char="►"/>
              <a:defRPr sz="1800"/>
            </a:lvl2pPr>
            <a:lvl3pPr marL="865188" indent="-292100">
              <a:spcBef>
                <a:spcPts val="0"/>
              </a:spcBef>
              <a:buClr>
                <a:srgbClr val="154780"/>
              </a:buClr>
              <a:buFont typeface="Arial" panose="020B0604020202020204" pitchFamily="34" charset="0"/>
              <a:buChar char="●"/>
              <a:tabLst/>
              <a:defRPr sz="1800"/>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5" name="Footer Placeholder 2"/>
          <p:cNvSpPr>
            <a:spLocks noGrp="1"/>
          </p:cNvSpPr>
          <p:nvPr>
            <p:ph type="ftr" sz="quarter" idx="3"/>
          </p:nvPr>
        </p:nvSpPr>
        <p:spPr>
          <a:xfrm>
            <a:off x="162623" y="4767263"/>
            <a:ext cx="8592493" cy="274637"/>
          </a:xfrm>
          <a:prstGeom prst="rect">
            <a:avLst/>
          </a:prstGeom>
        </p:spPr>
        <p:txBody>
          <a:bodyPr vert="horz" lIns="0" tIns="0" rIns="0" bIns="0" rtlCol="0" anchor="b"/>
          <a:lstStyle>
            <a:lvl1pPr algn="l">
              <a:defRPr sz="1200">
                <a:solidFill>
                  <a:schemeClr val="bg1"/>
                </a:solidFill>
              </a:defRPr>
            </a:lvl1pPr>
          </a:lstStyle>
          <a:p>
            <a:r>
              <a:rPr lang="en-US" dirty="0"/>
              <a:t>Click to add source information</a:t>
            </a:r>
          </a:p>
        </p:txBody>
      </p:sp>
    </p:spTree>
    <p:extLst>
      <p:ext uri="{BB962C8B-B14F-4D97-AF65-F5344CB8AC3E}">
        <p14:creationId xmlns:p14="http://schemas.microsoft.com/office/powerpoint/2010/main" val="754756521"/>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1624" userDrawn="1">
          <p15:clr>
            <a:srgbClr val="FBAE40"/>
          </p15:clr>
        </p15:guide>
        <p15:guide id="2" pos="2880" userDrawn="1">
          <p15:clr>
            <a:srgbClr val="FBAE40"/>
          </p15:clr>
        </p15:guide>
        <p15:guide id="3" orient="horz" pos="60" userDrawn="1">
          <p15:clr>
            <a:srgbClr val="FBAE40"/>
          </p15:clr>
        </p15:guide>
        <p15:guide id="4" pos="96" userDrawn="1">
          <p15:clr>
            <a:srgbClr val="FBAE40"/>
          </p15:clr>
        </p15:guide>
        <p15:guide id="5" pos="5664" userDrawn="1">
          <p15:clr>
            <a:srgbClr val="FBAE40"/>
          </p15:clr>
        </p15:guide>
        <p15:guide id="6" orient="horz" pos="2436"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one liner">
    <p:bg>
      <p:bgPr>
        <a:solidFill>
          <a:srgbClr val="15478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1604" y="2348547"/>
            <a:ext cx="8839200" cy="459105"/>
          </a:xfrm>
        </p:spPr>
        <p:txBody>
          <a:bodyPr>
            <a:normAutofit/>
          </a:bodyPr>
          <a:lstStyle>
            <a:lvl1pPr algn="ctr">
              <a:defRPr sz="2400" b="1"/>
            </a:lvl1pPr>
          </a:lstStyle>
          <a:p>
            <a:r>
              <a:rPr lang="en-US" dirty="0"/>
              <a:t>Click to edit Master title style</a:t>
            </a:r>
          </a:p>
        </p:txBody>
      </p:sp>
      <p:sp>
        <p:nvSpPr>
          <p:cNvPr id="5" name="Footer Placeholder 2"/>
          <p:cNvSpPr>
            <a:spLocks noGrp="1"/>
          </p:cNvSpPr>
          <p:nvPr>
            <p:ph type="ftr" sz="quarter" idx="3"/>
          </p:nvPr>
        </p:nvSpPr>
        <p:spPr>
          <a:xfrm>
            <a:off x="162623" y="4767263"/>
            <a:ext cx="8592493" cy="274637"/>
          </a:xfrm>
          <a:prstGeom prst="rect">
            <a:avLst/>
          </a:prstGeom>
        </p:spPr>
        <p:txBody>
          <a:bodyPr vert="horz" lIns="0" tIns="0" rIns="0" bIns="0" rtlCol="0" anchor="b"/>
          <a:lstStyle>
            <a:lvl1pPr algn="l">
              <a:defRPr sz="1200">
                <a:solidFill>
                  <a:schemeClr val="bg1"/>
                </a:solidFill>
              </a:defRPr>
            </a:lvl1pPr>
          </a:lstStyle>
          <a:p>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1624">
          <p15:clr>
            <a:srgbClr val="FBAE40"/>
          </p15:clr>
        </p15:guide>
        <p15:guide id="2" pos="2880">
          <p15:clr>
            <a:srgbClr val="FBAE40"/>
          </p15:clr>
        </p15:guide>
        <p15:guide id="3" orient="horz" pos="60">
          <p15:clr>
            <a:srgbClr val="FBAE40"/>
          </p15:clr>
        </p15:guide>
        <p15:guide id="4" pos="96">
          <p15:clr>
            <a:srgbClr val="FBAE40"/>
          </p15:clr>
        </p15:guide>
        <p15:guide id="5" pos="5664">
          <p15:clr>
            <a:srgbClr val="FBAE40"/>
          </p15:clr>
        </p15:guide>
        <p15:guide id="6" orient="horz" pos="2436">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not a layout">
    <p:bg>
      <p:bgPr>
        <a:solidFill>
          <a:srgbClr val="15478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1604" y="1045030"/>
            <a:ext cx="8839200" cy="3066140"/>
          </a:xfrm>
          <a:ln>
            <a:noFill/>
          </a:ln>
        </p:spPr>
        <p:txBody>
          <a:bodyPr>
            <a:noAutofit/>
          </a:bodyPr>
          <a:lstStyle>
            <a:lvl1pPr algn="ctr">
              <a:defRPr sz="1800" b="0" baseline="0"/>
            </a:lvl1pPr>
          </a:lstStyle>
          <a:p>
            <a:pPr algn="ctr"/>
            <a:r>
              <a:rPr lang="en-US" sz="3200" dirty="0">
                <a:solidFill>
                  <a:schemeClr val="bg1"/>
                </a:solidFill>
              </a:rPr>
              <a:t>THIS SLIDE IS FOR NOTICE ONLY</a:t>
            </a:r>
            <a:br>
              <a:rPr lang="en-US" sz="3200" dirty="0">
                <a:solidFill>
                  <a:schemeClr val="bg1"/>
                </a:solidFill>
              </a:rPr>
            </a:br>
            <a:r>
              <a:rPr lang="en-US" sz="2000" dirty="0">
                <a:solidFill>
                  <a:schemeClr val="bg1"/>
                </a:solidFill>
              </a:rPr>
              <a:t>and is not intended to be used in a presentation</a:t>
            </a:r>
            <a:br>
              <a:rPr lang="en-US" sz="2000" dirty="0">
                <a:solidFill>
                  <a:schemeClr val="bg1"/>
                </a:solidFill>
              </a:rPr>
            </a:br>
            <a:br>
              <a:rPr lang="en-US" dirty="0">
                <a:solidFill>
                  <a:schemeClr val="bg1"/>
                </a:solidFill>
              </a:rPr>
            </a:br>
            <a:r>
              <a:rPr lang="en-US" dirty="0">
                <a:solidFill>
                  <a:schemeClr val="bg1"/>
                </a:solidFill>
              </a:rPr>
              <a:t>This</a:t>
            </a:r>
            <a:r>
              <a:rPr lang="en-US" baseline="0" dirty="0">
                <a:solidFill>
                  <a:schemeClr val="bg1"/>
                </a:solidFill>
              </a:rPr>
              <a:t> PowerPoint Template was developed by:</a:t>
            </a:r>
            <a:br>
              <a:rPr lang="en-US" baseline="0" dirty="0">
                <a:solidFill>
                  <a:schemeClr val="bg1"/>
                </a:solidFill>
              </a:rPr>
            </a:br>
            <a:r>
              <a:rPr lang="en-US" i="1" baseline="0" dirty="0">
                <a:solidFill>
                  <a:schemeClr val="bg1"/>
                </a:solidFill>
              </a:rPr>
              <a:t>The Center for Teaching and Learning (CTL)</a:t>
            </a:r>
            <a:br>
              <a:rPr lang="en-US" i="1" baseline="0" dirty="0">
                <a:solidFill>
                  <a:schemeClr val="bg1"/>
                </a:solidFill>
              </a:rPr>
            </a:br>
            <a:r>
              <a:rPr lang="en-US" i="1" baseline="0" dirty="0">
                <a:solidFill>
                  <a:schemeClr val="bg1"/>
                </a:solidFill>
              </a:rPr>
              <a:t>Johns Hopkins Bloomberg School of Public Health</a:t>
            </a:r>
            <a:br>
              <a:rPr lang="en-US" i="1" baseline="0" dirty="0">
                <a:solidFill>
                  <a:schemeClr val="bg1"/>
                </a:solidFill>
              </a:rPr>
            </a:br>
            <a:br>
              <a:rPr lang="en-US" i="1" baseline="0" dirty="0">
                <a:solidFill>
                  <a:schemeClr val="bg1"/>
                </a:solidFill>
              </a:rPr>
            </a:br>
            <a:r>
              <a:rPr lang="en-US" dirty="0">
                <a:solidFill>
                  <a:schemeClr val="bg1"/>
                </a:solidFill>
              </a:rPr>
              <a:t>Last</a:t>
            </a:r>
            <a:r>
              <a:rPr lang="en-US" baseline="0" dirty="0">
                <a:solidFill>
                  <a:schemeClr val="bg1"/>
                </a:solidFill>
              </a:rPr>
              <a:t> modified: 21 September 2017</a:t>
            </a:r>
            <a:endParaRPr lang="en-US" dirty="0">
              <a:solidFill>
                <a:schemeClr val="bg1"/>
              </a:solidFill>
            </a:endParaRPr>
          </a:p>
        </p:txBody>
      </p:sp>
      <p:sp>
        <p:nvSpPr>
          <p:cNvPr id="5" name="Footer Placeholder 2"/>
          <p:cNvSpPr>
            <a:spLocks noGrp="1"/>
          </p:cNvSpPr>
          <p:nvPr>
            <p:ph type="ftr" sz="quarter" idx="3"/>
          </p:nvPr>
        </p:nvSpPr>
        <p:spPr>
          <a:xfrm>
            <a:off x="162623" y="4767263"/>
            <a:ext cx="8592493" cy="274637"/>
          </a:xfrm>
          <a:prstGeom prst="rect">
            <a:avLst/>
          </a:prstGeom>
        </p:spPr>
        <p:txBody>
          <a:bodyPr vert="horz" lIns="0" tIns="0" rIns="0" bIns="0" rtlCol="0" anchor="b"/>
          <a:lstStyle>
            <a:lvl1pPr algn="l">
              <a:defRPr sz="1200">
                <a:solidFill>
                  <a:schemeClr val="bg1"/>
                </a:solidFill>
              </a:defRPr>
            </a:lvl1pPr>
          </a:lstStyle>
          <a:p>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extLst>
    <p:ext uri="{DCECCB84-F9BA-43D5-87BE-67443E8EF086}">
      <p15:sldGuideLst xmlns:p15="http://schemas.microsoft.com/office/powerpoint/2012/main">
        <p15:guide id="1" orient="horz" pos="1624">
          <p15:clr>
            <a:srgbClr val="FBAE40"/>
          </p15:clr>
        </p15:guide>
        <p15:guide id="2" pos="2880">
          <p15:clr>
            <a:srgbClr val="FBAE40"/>
          </p15:clr>
        </p15:guide>
        <p15:guide id="3" orient="horz" pos="60">
          <p15:clr>
            <a:srgbClr val="FBAE40"/>
          </p15:clr>
        </p15:guide>
        <p15:guide id="4" pos="96">
          <p15:clr>
            <a:srgbClr val="FBAE40"/>
          </p15:clr>
        </p15:guide>
        <p15:guide id="5" pos="5664">
          <p15:clr>
            <a:srgbClr val="FBAE40"/>
          </p15:clr>
        </p15:guide>
        <p15:guide id="6" orient="horz" pos="243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ormal">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slide title</a:t>
            </a:r>
          </a:p>
        </p:txBody>
      </p:sp>
      <p:sp>
        <p:nvSpPr>
          <p:cNvPr id="3" name="Content Placeholder 1"/>
          <p:cNvSpPr>
            <a:spLocks noGrp="1"/>
          </p:cNvSpPr>
          <p:nvPr>
            <p:ph idx="1" hasCustomPrompt="1"/>
          </p:nvPr>
        </p:nvSpPr>
        <p:spPr>
          <a:ln>
            <a:noFill/>
          </a:ln>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5"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524361238"/>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normal wid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slide title</a:t>
            </a:r>
          </a:p>
        </p:txBody>
      </p:sp>
      <p:sp>
        <p:nvSpPr>
          <p:cNvPr id="3" name="Content Placeholder 1"/>
          <p:cNvSpPr>
            <a:spLocks noGrp="1"/>
          </p:cNvSpPr>
          <p:nvPr>
            <p:ph idx="1" hasCustomPrompt="1"/>
          </p:nvPr>
        </p:nvSpPr>
        <p:spPr>
          <a:xfrm>
            <a:off x="149313" y="1200151"/>
            <a:ext cx="8858161" cy="1664969"/>
          </a:xfrm>
          <a:ln>
            <a:noFill/>
          </a:ln>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6" name="Content Placeholder 2"/>
          <p:cNvSpPr>
            <a:spLocks noGrp="1"/>
          </p:cNvSpPr>
          <p:nvPr>
            <p:ph idx="12" hasCustomPrompt="1"/>
          </p:nvPr>
        </p:nvSpPr>
        <p:spPr>
          <a:xfrm>
            <a:off x="149312" y="2926081"/>
            <a:ext cx="8858161" cy="1664969"/>
          </a:xfrm>
          <a:ln>
            <a:noFill/>
          </a:ln>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5"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400517886"/>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tacked 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slide title</a:t>
            </a:r>
          </a:p>
        </p:txBody>
      </p:sp>
      <p:sp>
        <p:nvSpPr>
          <p:cNvPr id="3" name="Content Placeholder 1"/>
          <p:cNvSpPr>
            <a:spLocks noGrp="1"/>
          </p:cNvSpPr>
          <p:nvPr>
            <p:ph idx="1" hasCustomPrompt="1"/>
          </p:nvPr>
        </p:nvSpPr>
        <p:spPr>
          <a:xfrm>
            <a:off x="149313" y="1200151"/>
            <a:ext cx="4397287" cy="1664969"/>
          </a:xfrm>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9" name="Content Placeholder 1"/>
          <p:cNvSpPr>
            <a:spLocks noGrp="1"/>
          </p:cNvSpPr>
          <p:nvPr>
            <p:ph idx="13" hasCustomPrompt="1"/>
          </p:nvPr>
        </p:nvSpPr>
        <p:spPr>
          <a:xfrm>
            <a:off x="4610186" y="1200151"/>
            <a:ext cx="4397287" cy="1664969"/>
          </a:xfrm>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6" name="Content Placeholder 2"/>
          <p:cNvSpPr>
            <a:spLocks noGrp="1"/>
          </p:cNvSpPr>
          <p:nvPr>
            <p:ph idx="12" hasCustomPrompt="1"/>
          </p:nvPr>
        </p:nvSpPr>
        <p:spPr>
          <a:xfrm>
            <a:off x="149312" y="2926081"/>
            <a:ext cx="8858161" cy="1664969"/>
          </a:xfrm>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5"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acked 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slide title</a:t>
            </a:r>
          </a:p>
        </p:txBody>
      </p:sp>
      <p:sp>
        <p:nvSpPr>
          <p:cNvPr id="3" name="Content Placeholder 1"/>
          <p:cNvSpPr>
            <a:spLocks noGrp="1"/>
          </p:cNvSpPr>
          <p:nvPr>
            <p:ph idx="1" hasCustomPrompt="1"/>
          </p:nvPr>
        </p:nvSpPr>
        <p:spPr>
          <a:xfrm>
            <a:off x="149313" y="1200151"/>
            <a:ext cx="8858161" cy="1664969"/>
          </a:xfrm>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6" name="Content Placeholder 2"/>
          <p:cNvSpPr>
            <a:spLocks noGrp="1"/>
          </p:cNvSpPr>
          <p:nvPr>
            <p:ph idx="12" hasCustomPrompt="1"/>
          </p:nvPr>
        </p:nvSpPr>
        <p:spPr>
          <a:xfrm>
            <a:off x="149313" y="2926081"/>
            <a:ext cx="4397288" cy="1664969"/>
          </a:xfrm>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10" name="Content Placeholder 2"/>
          <p:cNvSpPr>
            <a:spLocks noGrp="1"/>
          </p:cNvSpPr>
          <p:nvPr>
            <p:ph idx="14" hasCustomPrompt="1"/>
          </p:nvPr>
        </p:nvSpPr>
        <p:spPr>
          <a:xfrm>
            <a:off x="4610186" y="2926081"/>
            <a:ext cx="4397288" cy="1664969"/>
          </a:xfrm>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5"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 column">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8" name="Content Placeholder 1"/>
          <p:cNvSpPr>
            <a:spLocks noGrp="1"/>
          </p:cNvSpPr>
          <p:nvPr>
            <p:ph idx="13" hasCustomPrompt="1"/>
          </p:nvPr>
        </p:nvSpPr>
        <p:spPr>
          <a:xfrm>
            <a:off x="149314" y="1200151"/>
            <a:ext cx="4391514" cy="3394472"/>
          </a:xfrm>
          <a:ln>
            <a:noFill/>
          </a:ln>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7" name="Content Placeholder 2"/>
          <p:cNvSpPr>
            <a:spLocks noGrp="1"/>
          </p:cNvSpPr>
          <p:nvPr>
            <p:ph idx="12" hasCustomPrompt="1"/>
          </p:nvPr>
        </p:nvSpPr>
        <p:spPr>
          <a:xfrm>
            <a:off x="4615266" y="1201422"/>
            <a:ext cx="4392207" cy="3394472"/>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10"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2495741314"/>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column with bottom captions">
    <p:bg>
      <p:bgPr>
        <a:solidFill>
          <a:srgbClr val="FFFFFF"/>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a:t>
            </a:r>
          </a:p>
        </p:txBody>
      </p:sp>
      <p:sp>
        <p:nvSpPr>
          <p:cNvPr id="8" name="Content Placeholder 1"/>
          <p:cNvSpPr>
            <a:spLocks noGrp="1"/>
          </p:cNvSpPr>
          <p:nvPr>
            <p:ph idx="13" hasCustomPrompt="1"/>
          </p:nvPr>
        </p:nvSpPr>
        <p:spPr>
          <a:xfrm>
            <a:off x="149314" y="1200151"/>
            <a:ext cx="4391514" cy="2857499"/>
          </a:xfrm>
          <a:ln>
            <a:noFill/>
          </a:ln>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6" name="Text Placeholder 1"/>
          <p:cNvSpPr>
            <a:spLocks noGrp="1"/>
          </p:cNvSpPr>
          <p:nvPr>
            <p:ph type="body" sz="quarter" idx="15" hasCustomPrompt="1"/>
          </p:nvPr>
        </p:nvSpPr>
        <p:spPr>
          <a:xfrm>
            <a:off x="141692" y="4152105"/>
            <a:ext cx="4399136"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7" name="Content Placeholder 2"/>
          <p:cNvSpPr>
            <a:spLocks noGrp="1"/>
          </p:cNvSpPr>
          <p:nvPr>
            <p:ph idx="12" hasCustomPrompt="1"/>
          </p:nvPr>
        </p:nvSpPr>
        <p:spPr>
          <a:xfrm>
            <a:off x="4615266" y="1201422"/>
            <a:ext cx="4392207" cy="2856228"/>
          </a:xfrm>
          <a:prstGeom prst="rect">
            <a:avLst/>
          </a:prstGeom>
          <a:ln>
            <a:noFill/>
          </a:ln>
        </p:spPr>
        <p:txBody>
          <a:bodyPr vert="horz" lIns="91440" tIns="45720" rIns="91440" bIns="45720" rtlCol="0">
            <a:normAutofit/>
          </a:bodyPr>
          <a:lstStyle>
            <a:lvl1pPr marL="288925" indent="-288925">
              <a:buFont typeface="Arial" panose="020B0604020202020204" pitchFamily="34" charset="0"/>
              <a:buChar char="►"/>
              <a:defRPr lang="en-US" sz="1800" kern="1200" baseline="0" dirty="0" smtClean="0">
                <a:solidFill>
                  <a:schemeClr val="tx1"/>
                </a:solidFill>
                <a:latin typeface="+mn-lt"/>
                <a:ea typeface="+mn-ea"/>
                <a:cs typeface="+mn-cs"/>
              </a:defRPr>
            </a:lvl1pPr>
            <a:lvl2pPr marL="568325" indent="-284163">
              <a:buFont typeface="Arial" panose="020B0604020202020204" pitchFamily="34" charset="0"/>
              <a:buChar char="►"/>
              <a:defRPr/>
            </a:lvl2pPr>
            <a:lvl3pPr marL="798513" indent="-230188">
              <a:buFont typeface="Arial" panose="020B0604020202020204" pitchFamily="34"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9" name="Text Placeholder 1"/>
          <p:cNvSpPr>
            <a:spLocks noGrp="1"/>
          </p:cNvSpPr>
          <p:nvPr>
            <p:ph type="body" sz="quarter" idx="16" hasCustomPrompt="1"/>
          </p:nvPr>
        </p:nvSpPr>
        <p:spPr>
          <a:xfrm>
            <a:off x="4615266" y="4153263"/>
            <a:ext cx="4399136"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0" name="Source"/>
          <p:cNvSpPr>
            <a:spLocks noGrp="1"/>
          </p:cNvSpPr>
          <p:nvPr>
            <p:ph idx="11" hasCustomPrompt="1"/>
          </p:nvPr>
        </p:nvSpPr>
        <p:spPr>
          <a:xfrm>
            <a:off x="149313"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24.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5" Type="http://schemas.openxmlformats.org/officeDocument/2006/relationships/slideLayout" Target="../slideLayouts/slideLayout26.xml"/><Relationship Id="rId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slideLayout" Target="../slideLayouts/slideLayout30.xml"/><Relationship Id="rId1" Type="http://schemas.openxmlformats.org/officeDocument/2006/relationships/slideLayout" Target="../slideLayouts/slideLayout29.xml"/><Relationship Id="rId5" Type="http://schemas.openxmlformats.org/officeDocument/2006/relationships/theme" Target="../theme/theme3.xml"/><Relationship Id="rId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a:spLocks noChangeArrowheads="1"/>
          </p:cNvSpPr>
          <p:nvPr>
            <p:custDataLst>
              <p:tags r:id="rId23"/>
            </p:custDataLst>
          </p:nvPr>
        </p:nvSpPr>
        <p:spPr bwMode="auto">
          <a:xfrm>
            <a:off x="0" y="0"/>
            <a:ext cx="9144000" cy="965200"/>
          </a:xfrm>
          <a:prstGeom prst="rect">
            <a:avLst/>
          </a:prstGeom>
          <a:solidFill>
            <a:srgbClr val="154780"/>
          </a:solidFill>
          <a:ln w="9525">
            <a:noFill/>
            <a:round/>
            <a:headEnd type="none" w="sm" len="sm"/>
            <a:tailEnd type="none" w="sm" len="sm"/>
          </a:ln>
        </p:spPr>
        <p:txBody>
          <a:bodyPr>
            <a:prstTxWarp prst="textNoShape">
              <a:avLst/>
            </a:prstTxWarp>
          </a:bodyPr>
          <a:lstStyle/>
          <a:p>
            <a:pPr>
              <a:defRPr/>
            </a:pPr>
            <a:endParaRPr lang="en-US" dirty="0">
              <a:latin typeface="Bookman Old Style" pitchFamily="-84" charset="0"/>
              <a:ea typeface="ＭＳ Ｐゴシック" pitchFamily="-84" charset="-128"/>
              <a:cs typeface="ＭＳ Ｐゴシック" pitchFamily="-84" charset="-128"/>
            </a:endParaRPr>
          </a:p>
        </p:txBody>
      </p:sp>
      <p:sp>
        <p:nvSpPr>
          <p:cNvPr id="2" name="Title Placeholder 1"/>
          <p:cNvSpPr>
            <a:spLocks noGrp="1"/>
          </p:cNvSpPr>
          <p:nvPr>
            <p:ph type="title"/>
          </p:nvPr>
        </p:nvSpPr>
        <p:spPr>
          <a:xfrm>
            <a:off x="149313" y="53975"/>
            <a:ext cx="8858161"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9313" y="1200151"/>
            <a:ext cx="8858161" cy="3394472"/>
          </a:xfrm>
          <a:prstGeom prst="rect">
            <a:avLst/>
          </a:prstGeom>
          <a:ln>
            <a:noFill/>
          </a:ln>
        </p:spPr>
        <p:txBody>
          <a:bodyPr vert="horz" lIns="91440" tIns="45720" rIns="91440" bIns="45720" rtlCol="0">
            <a:normAutofit/>
          </a:bodyPr>
          <a:lstStyle/>
          <a:p>
            <a:pPr lvl="0"/>
            <a:r>
              <a:rPr lang="en-US" dirty="0"/>
              <a:t>Click to add first-level bullet</a:t>
            </a:r>
          </a:p>
          <a:p>
            <a:pPr lvl="1"/>
            <a:r>
              <a:rPr lang="en-US" dirty="0"/>
              <a:t>Second level</a:t>
            </a:r>
          </a:p>
          <a:p>
            <a:pPr lvl="2"/>
            <a:r>
              <a:rPr lang="en-US" dirty="0"/>
              <a:t>Third level</a:t>
            </a:r>
          </a:p>
        </p:txBody>
      </p:sp>
      <p:sp>
        <p:nvSpPr>
          <p:cNvPr id="6" name="Slide Number Placeholder 5"/>
          <p:cNvSpPr txBox="1">
            <a:spLocks/>
          </p:cNvSpPr>
          <p:nvPr userDrawn="1"/>
        </p:nvSpPr>
        <p:spPr>
          <a:xfrm>
            <a:off x="8453120" y="4790281"/>
            <a:ext cx="554353" cy="273844"/>
          </a:xfrm>
          <a:prstGeom prst="rect">
            <a:avLst/>
          </a:prstGeom>
        </p:spPr>
        <p:txBody>
          <a:bodyPr lIns="0" tIns="0" rIns="0" bIns="0" anchor="b"/>
          <a:lstStyle>
            <a:defPPr>
              <a:defRPr lang="en-US"/>
            </a:defPPr>
            <a:lvl1pPr marL="0" algn="r"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52829787-D675-D94B-A2C7-829D4562C48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02195195"/>
      </p:ext>
    </p:extLst>
  </p:cSld>
  <p:clrMap bg1="lt1" tx1="dk1" bg2="lt2" tx2="dk2" accent1="accent1" accent2="accent2" accent3="accent3" accent4="accent4" accent5="accent5" accent6="accent6" hlink="hlink" folHlink="folHlink"/>
  <p:sldLayoutIdLst>
    <p:sldLayoutId id="2147483660" r:id="rId1"/>
    <p:sldLayoutId id="2147483678" r:id="rId2"/>
    <p:sldLayoutId id="2147483661" r:id="rId3"/>
    <p:sldLayoutId id="2147483650" r:id="rId4"/>
    <p:sldLayoutId id="2147483710" r:id="rId5"/>
    <p:sldLayoutId id="2147483722" r:id="rId6"/>
    <p:sldLayoutId id="2147483727" r:id="rId7"/>
    <p:sldLayoutId id="2147483708" r:id="rId8"/>
    <p:sldLayoutId id="2147483730" r:id="rId9"/>
    <p:sldLayoutId id="2147483735" r:id="rId10"/>
    <p:sldLayoutId id="2147483731" r:id="rId11"/>
    <p:sldLayoutId id="2147483726" r:id="rId12"/>
    <p:sldLayoutId id="2147483724" r:id="rId13"/>
    <p:sldLayoutId id="2147483662" r:id="rId14"/>
    <p:sldLayoutId id="2147483725" r:id="rId15"/>
    <p:sldLayoutId id="2147483707" r:id="rId16"/>
    <p:sldLayoutId id="2147483723" r:id="rId17"/>
    <p:sldLayoutId id="2147483734" r:id="rId18"/>
    <p:sldLayoutId id="2147483668" r:id="rId19"/>
    <p:sldLayoutId id="2147483677" r:id="rId20"/>
    <p:sldLayoutId id="2147483736" r:id="rId21"/>
  </p:sldLayoutIdLst>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hf hdr="0" ftr="0" dt="0"/>
  <p:txStyles>
    <p:titleStyle>
      <a:lvl1pPr algn="l" defTabSz="457200" rtl="0" eaLnBrk="1" latinLnBrk="0" hangingPunct="1">
        <a:spcBef>
          <a:spcPct val="0"/>
        </a:spcBef>
        <a:buNone/>
        <a:defRPr sz="2400" kern="1200">
          <a:solidFill>
            <a:schemeClr val="bg1"/>
          </a:solidFill>
          <a:latin typeface="+mj-lt"/>
          <a:ea typeface="+mj-ea"/>
          <a:cs typeface="+mj-cs"/>
        </a:defRPr>
      </a:lvl1pPr>
    </p:titleStyle>
    <p:bodyStyle>
      <a:lvl1pPr marL="288925" indent="-288925" algn="l" defTabSz="457200" rtl="0" eaLnBrk="1" latinLnBrk="0" hangingPunct="1">
        <a:spcBef>
          <a:spcPts val="2400"/>
        </a:spcBef>
        <a:buClr>
          <a:srgbClr val="154780"/>
        </a:buClr>
        <a:buSzPct val="80000"/>
        <a:buFont typeface="Arial" panose="020B0604020202020204" pitchFamily="34" charset="0"/>
        <a:buChar char="►"/>
        <a:defRPr lang="en-US" sz="1800" kern="1200" baseline="0" dirty="0" smtClean="0">
          <a:solidFill>
            <a:schemeClr val="tx1"/>
          </a:solidFill>
          <a:latin typeface="+mn-lt"/>
          <a:ea typeface="+mn-ea"/>
          <a:cs typeface="+mn-cs"/>
        </a:defRPr>
      </a:lvl1pPr>
      <a:lvl2pPr marL="566928" indent="-284163" algn="l" defTabSz="457200" rtl="0" eaLnBrk="1" latinLnBrk="0" hangingPunct="1">
        <a:spcBef>
          <a:spcPts val="0"/>
        </a:spcBef>
        <a:buClr>
          <a:srgbClr val="154780"/>
        </a:buClr>
        <a:buSzPct val="80000"/>
        <a:buFont typeface="Arial" panose="020B0604020202020204" pitchFamily="34" charset="0"/>
        <a:buChar char="►"/>
        <a:defRPr sz="1800" kern="1200">
          <a:solidFill>
            <a:schemeClr val="tx1"/>
          </a:solidFill>
          <a:latin typeface="+mn-lt"/>
          <a:ea typeface="+mn-ea"/>
          <a:cs typeface="+mn-cs"/>
        </a:defRPr>
      </a:lvl2pPr>
      <a:lvl3pPr marL="566928" indent="237744" algn="l" defTabSz="457200" rtl="0" eaLnBrk="1" latinLnBrk="0" hangingPunct="1">
        <a:spcBef>
          <a:spcPts val="0"/>
        </a:spcBef>
        <a:buClr>
          <a:srgbClr val="154780"/>
        </a:buClr>
        <a:buFont typeface="Arial" panose="020B0604020202020204" pitchFamily="34" charset="0"/>
        <a:buChar char="●"/>
        <a:defRPr sz="18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2880" userDrawn="1">
          <p15:clr>
            <a:srgbClr val="F26B43"/>
          </p15:clr>
        </p15:guide>
        <p15:guide id="5" orient="horz" pos="2892" userDrawn="1">
          <p15:clr>
            <a:srgbClr val="F26B43"/>
          </p15:clr>
        </p15:guide>
        <p15:guide id="8" pos="96" userDrawn="1">
          <p15:clr>
            <a:srgbClr val="F26B43"/>
          </p15:clr>
        </p15:guide>
        <p15:guide id="9" pos="5664" userDrawn="1">
          <p15:clr>
            <a:srgbClr val="F26B43"/>
          </p15:clr>
        </p15:guide>
        <p15:guide id="10" orient="horz" pos="1620" userDrawn="1">
          <p15:clr>
            <a:srgbClr val="F26B43"/>
          </p15:clr>
        </p15:guide>
        <p15:guide id="11" orient="horz" pos="2556" userDrawn="1">
          <p15:clr>
            <a:srgbClr val="F26B43"/>
          </p15:clr>
        </p15:guide>
        <p15:guide id="12" orient="horz" pos="31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163106" y="54000"/>
            <a:ext cx="2191563" cy="1243172"/>
          </a:xfrm>
          <a:prstGeom prst="rect">
            <a:avLst/>
          </a:prstGeom>
        </p:spPr>
        <p:txBody>
          <a:bodyPr vert="horz" lIns="91440" tIns="45720" rIns="91440" bIns="45720" rtlCol="0" anchor="t">
            <a:noAutofit/>
          </a:bodyPr>
          <a:lstStyle/>
          <a:p>
            <a:r>
              <a:rPr lang="en-US" dirty="0"/>
              <a:t>Click to add title</a:t>
            </a:r>
          </a:p>
        </p:txBody>
      </p:sp>
      <p:sp>
        <p:nvSpPr>
          <p:cNvPr id="7" name="Rectangle 6"/>
          <p:cNvSpPr>
            <a:spLocks noChangeArrowheads="1"/>
          </p:cNvSpPr>
          <p:nvPr userDrawn="1"/>
        </p:nvSpPr>
        <p:spPr bwMode="auto">
          <a:xfrm>
            <a:off x="-1588" y="0"/>
            <a:ext cx="2520951" cy="5143500"/>
          </a:xfrm>
          <a:prstGeom prst="rect">
            <a:avLst/>
          </a:prstGeom>
          <a:solidFill>
            <a:srgbClr val="154780"/>
          </a:solidFill>
          <a:ln w="9525">
            <a:noFill/>
            <a:round/>
            <a:headEnd type="none" w="sm" len="sm"/>
            <a:tailEnd type="none" w="sm" len="sm"/>
          </a:ln>
        </p:spPr>
        <p:txBody>
          <a:bodyPr>
            <a:prstTxWarp prst="textNoShape">
              <a:avLst/>
            </a:prstTxWarp>
          </a:bodyPr>
          <a:lstStyle/>
          <a:p>
            <a:pPr>
              <a:defRPr/>
            </a:pPr>
            <a:endParaRPr lang="en-US" dirty="0">
              <a:latin typeface="Bookman Old Style" pitchFamily="-84" charset="0"/>
              <a:ea typeface="ＭＳ Ｐゴシック" pitchFamily="-84" charset="-128"/>
              <a:cs typeface="ＭＳ Ｐゴシック" pitchFamily="-84" charset="-128"/>
            </a:endParaRPr>
          </a:p>
        </p:txBody>
      </p:sp>
      <p:sp>
        <p:nvSpPr>
          <p:cNvPr id="9" name="Slide Number Placeholder 1"/>
          <p:cNvSpPr txBox="1">
            <a:spLocks/>
          </p:cNvSpPr>
          <p:nvPr userDrawn="1"/>
        </p:nvSpPr>
        <p:spPr>
          <a:xfrm>
            <a:off x="8453120" y="4790281"/>
            <a:ext cx="554353" cy="273844"/>
          </a:xfrm>
          <a:prstGeom prst="rect">
            <a:avLst/>
          </a:prstGeom>
        </p:spPr>
        <p:txBody>
          <a:bodyPr lIns="0" tIns="0" rIns="0" bIns="0" anchor="b"/>
          <a:lstStyle>
            <a:defPPr>
              <a:defRPr lang="en-US"/>
            </a:defPPr>
            <a:lvl1pPr marL="0" algn="r"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52829787-D675-D94B-A2C7-829D4562C48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71402258"/>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9" r:id="rId3"/>
    <p:sldLayoutId id="2147483732" r:id="rId4"/>
    <p:sldLayoutId id="2147483715" r:id="rId5"/>
    <p:sldLayoutId id="2147483717" r:id="rId6"/>
    <p:sldLayoutId id="2147483721" r:id="rId7"/>
  </p:sldLayoutIdLst>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txStyles>
    <p:titleStyle>
      <a:lvl1pPr algn="l" defTabSz="457200" rtl="0" eaLnBrk="1" latinLnBrk="0" hangingPunct="1">
        <a:spcBef>
          <a:spcPct val="0"/>
        </a:spcBef>
        <a:buNone/>
        <a:defRPr sz="2400" kern="1200">
          <a:solidFill>
            <a:srgbClr val="FFFFFF"/>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2624" y="4021455"/>
            <a:ext cx="8812912" cy="459105"/>
          </a:xfrm>
          <a:prstGeom prst="rect">
            <a:avLst/>
          </a:prstGeom>
        </p:spPr>
        <p:txBody>
          <a:bodyPr vert="horz" lIns="91440" tIns="45720" rIns="91440" bIns="45720" rtlCol="0" anchor="ctr">
            <a:normAutofit/>
          </a:bodyPr>
          <a:lstStyle/>
          <a:p>
            <a:r>
              <a:rPr lang="en-US" dirty="0"/>
              <a:t>Click to add title</a:t>
            </a:r>
          </a:p>
        </p:txBody>
      </p:sp>
      <p:sp>
        <p:nvSpPr>
          <p:cNvPr id="10" name="Slide Number Placeholder 1"/>
          <p:cNvSpPr txBox="1">
            <a:spLocks/>
          </p:cNvSpPr>
          <p:nvPr userDrawn="1"/>
        </p:nvSpPr>
        <p:spPr>
          <a:xfrm>
            <a:off x="8449056" y="4791456"/>
            <a:ext cx="554353" cy="273844"/>
          </a:xfrm>
          <a:prstGeom prst="rect">
            <a:avLst/>
          </a:prstGeom>
        </p:spPr>
        <p:txBody>
          <a:bodyPr lIns="0" tIns="0" rIns="0" bIns="0" anchor="b"/>
          <a:lstStyle>
            <a:defPPr>
              <a:defRPr lang="en-US"/>
            </a:defPPr>
            <a:lvl1pPr marL="0" algn="r"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52829787-D675-D94B-A2C7-829D4562C484}" type="slidenum">
              <a:rPr kumimoji="0" lang="en-US" sz="1200" b="0" i="0" u="none" strike="noStrike" kern="1200" cap="none" spc="0" normalizeH="0" baseline="0" noProof="0" smtClean="0">
                <a:ln>
                  <a:noFill/>
                </a:ln>
                <a:solidFill>
                  <a:srgbClr val="FFFFFF"/>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1" name="Rectangle 1"/>
          <p:cNvSpPr>
            <a:spLocks noChangeArrowheads="1"/>
          </p:cNvSpPr>
          <p:nvPr userDrawn="1"/>
        </p:nvSpPr>
        <p:spPr bwMode="auto">
          <a:xfrm>
            <a:off x="0" y="3987800"/>
            <a:ext cx="9144000" cy="1163638"/>
          </a:xfrm>
          <a:prstGeom prst="rect">
            <a:avLst/>
          </a:prstGeom>
          <a:solidFill>
            <a:srgbClr val="154780"/>
          </a:solidFill>
          <a:ln w="9525">
            <a:noFill/>
            <a:round/>
            <a:headEnd type="none" w="sm" len="sm"/>
            <a:tailEnd type="none" w="sm" len="sm"/>
          </a:ln>
        </p:spPr>
        <p:txBody>
          <a:bodyPr>
            <a:prstTxWarp prst="textNoShape">
              <a:avLst/>
            </a:prstTxWarp>
          </a:bodyPr>
          <a:lstStyle/>
          <a:p>
            <a:pPr>
              <a:defRPr/>
            </a:pPr>
            <a:endParaRPr lang="en-US" dirty="0">
              <a:latin typeface="Bookman Old Style" pitchFamily="-84" charset="0"/>
              <a:ea typeface="ＭＳ Ｐゴシック" pitchFamily="-84" charset="-128"/>
              <a:cs typeface="ＭＳ Ｐゴシック" pitchFamily="-84" charset="-128"/>
            </a:endParaRPr>
          </a:p>
        </p:txBody>
      </p:sp>
      <p:sp>
        <p:nvSpPr>
          <p:cNvPr id="3" name="Footer Placeholder 2"/>
          <p:cNvSpPr>
            <a:spLocks noGrp="1"/>
          </p:cNvSpPr>
          <p:nvPr>
            <p:ph type="ftr" sz="quarter" idx="3"/>
          </p:nvPr>
        </p:nvSpPr>
        <p:spPr>
          <a:xfrm>
            <a:off x="162623" y="4767263"/>
            <a:ext cx="8286433" cy="274637"/>
          </a:xfrm>
          <a:prstGeom prst="rect">
            <a:avLst/>
          </a:prstGeom>
        </p:spPr>
        <p:txBody>
          <a:bodyPr vert="horz" lIns="0" tIns="0" rIns="0" bIns="0" rtlCol="0" anchor="b"/>
          <a:lstStyle>
            <a:lvl1pPr algn="l">
              <a:defRPr sz="1200">
                <a:solidFill>
                  <a:schemeClr val="bg1"/>
                </a:solidFill>
              </a:defRPr>
            </a:lvl1pPr>
          </a:lstStyle>
          <a:p>
            <a:r>
              <a:rPr lang="en-US" dirty="0"/>
              <a:t>Click to add source information</a:t>
            </a:r>
          </a:p>
        </p:txBody>
      </p:sp>
      <p:sp>
        <p:nvSpPr>
          <p:cNvPr id="13" name="Slide Number Placeholder 1"/>
          <p:cNvSpPr txBox="1">
            <a:spLocks/>
          </p:cNvSpPr>
          <p:nvPr userDrawn="1"/>
        </p:nvSpPr>
        <p:spPr>
          <a:xfrm>
            <a:off x="8453120" y="4790281"/>
            <a:ext cx="554353" cy="273844"/>
          </a:xfrm>
          <a:prstGeom prst="rect">
            <a:avLst/>
          </a:prstGeom>
        </p:spPr>
        <p:txBody>
          <a:bodyPr lIns="0" tIns="0" rIns="0" bIns="0" anchor="b"/>
          <a:lstStyle>
            <a:defPPr>
              <a:defRPr lang="en-US"/>
            </a:defPPr>
            <a:lvl1pPr marL="0" algn="r"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52829787-D675-D94B-A2C7-829D4562C484}" type="slidenum">
              <a:rPr kumimoji="0" lang="en-US" sz="1200" b="0" i="0" u="none" strike="noStrike" kern="1200" cap="none" spc="0" normalizeH="0" baseline="0" noProof="0" smtClean="0">
                <a:ln>
                  <a:noFill/>
                </a:ln>
                <a:solidFill>
                  <a:schemeClr val="bg1"/>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chemeClr val="bg1"/>
              </a:solidFill>
              <a:effectLst/>
              <a:uLnTx/>
              <a:uFillTx/>
              <a:latin typeface="Calibri"/>
              <a:ea typeface="+mn-ea"/>
              <a:cs typeface="+mn-cs"/>
            </a:endParaRPr>
          </a:p>
        </p:txBody>
      </p:sp>
    </p:spTree>
    <p:extLst>
      <p:ext uri="{BB962C8B-B14F-4D97-AF65-F5344CB8AC3E}">
        <p14:creationId xmlns:p14="http://schemas.microsoft.com/office/powerpoint/2010/main" val="1076071168"/>
      </p:ext>
    </p:extLst>
  </p:cSld>
  <p:clrMap bg1="lt1" tx1="dk1" bg2="lt2" tx2="dk2" accent1="accent1" accent2="accent2" accent3="accent3" accent4="accent4" accent5="accent5" accent6="accent6" hlink="hlink" folHlink="folHlink"/>
  <p:sldLayoutIdLst>
    <p:sldLayoutId id="2147483694" r:id="rId1"/>
    <p:sldLayoutId id="2147483728" r:id="rId2"/>
    <p:sldLayoutId id="2147483729" r:id="rId3"/>
    <p:sldLayoutId id="2147483733" r:id="rId4"/>
  </p:sldLayoutIdLst>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hf hdr="0" ftr="0" dt="0"/>
  <p:txStyles>
    <p:titleStyle>
      <a:lvl1pPr algn="l" defTabSz="457200" rtl="0" eaLnBrk="1" latinLnBrk="0" hangingPunct="1">
        <a:spcBef>
          <a:spcPct val="0"/>
        </a:spcBef>
        <a:buNone/>
        <a:defRPr sz="1800" kern="1200" baseline="0">
          <a:solidFill>
            <a:schemeClr val="bg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guide id="3" pos="9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audio" Target="../media/media10.m4a"/><Relationship Id="rId7" Type="http://schemas.openxmlformats.org/officeDocument/2006/relationships/image" Target="../media/image17.png"/><Relationship Id="rId2" Type="http://schemas.microsoft.com/office/2007/relationships/media" Target="../media/media10.m4a"/><Relationship Id="rId1" Type="http://schemas.openxmlformats.org/officeDocument/2006/relationships/tags" Target="../tags/tag17.xml"/><Relationship Id="rId6" Type="http://schemas.openxmlformats.org/officeDocument/2006/relationships/image" Target="../media/image14.png"/><Relationship Id="rId5" Type="http://schemas.openxmlformats.org/officeDocument/2006/relationships/notesSlide" Target="../notesSlides/notesSlide10.xml"/><Relationship Id="rId10" Type="http://schemas.openxmlformats.org/officeDocument/2006/relationships/image" Target="../media/image3.png"/><Relationship Id="rId4" Type="http://schemas.openxmlformats.org/officeDocument/2006/relationships/slideLayout" Target="../slideLayouts/slideLayout17.xml"/><Relationship Id="rId9" Type="http://schemas.openxmlformats.org/officeDocument/2006/relationships/image" Target="../media/image19.png"/></Relationships>
</file>

<file path=ppt/slides/_rels/slide11.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audio" Target="../media/media11.m4a"/><Relationship Id="rId7" Type="http://schemas.openxmlformats.org/officeDocument/2006/relationships/image" Target="../media/image21.jpg"/><Relationship Id="rId2" Type="http://schemas.microsoft.com/office/2007/relationships/media" Target="../media/media11.m4a"/><Relationship Id="rId1" Type="http://schemas.openxmlformats.org/officeDocument/2006/relationships/tags" Target="../tags/tag18.xml"/><Relationship Id="rId6" Type="http://schemas.openxmlformats.org/officeDocument/2006/relationships/image" Target="../media/image20.jpg"/><Relationship Id="rId11" Type="http://schemas.openxmlformats.org/officeDocument/2006/relationships/image" Target="../media/image3.png"/><Relationship Id="rId5" Type="http://schemas.openxmlformats.org/officeDocument/2006/relationships/notesSlide" Target="../notesSlides/notesSlide11.xml"/><Relationship Id="rId10" Type="http://schemas.openxmlformats.org/officeDocument/2006/relationships/image" Target="../media/image24.jpg"/><Relationship Id="rId4" Type="http://schemas.openxmlformats.org/officeDocument/2006/relationships/slideLayout" Target="../slideLayouts/slideLayout4.xml"/><Relationship Id="rId9" Type="http://schemas.openxmlformats.org/officeDocument/2006/relationships/image" Target="../media/image23.jpg"/></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2.m4a"/><Relationship Id="rId7" Type="http://schemas.openxmlformats.org/officeDocument/2006/relationships/image" Target="../media/image26.png"/><Relationship Id="rId2" Type="http://schemas.microsoft.com/office/2007/relationships/media" Target="../media/media12.m4a"/><Relationship Id="rId1" Type="http://schemas.openxmlformats.org/officeDocument/2006/relationships/tags" Target="../tags/tag19.xml"/><Relationship Id="rId6" Type="http://schemas.openxmlformats.org/officeDocument/2006/relationships/image" Target="../media/image25.jpg"/><Relationship Id="rId5" Type="http://schemas.openxmlformats.org/officeDocument/2006/relationships/notesSlide" Target="../notesSlides/notesSlide12.xml"/><Relationship Id="rId4"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audio" Target="../media/media13.m4a"/><Relationship Id="rId7" Type="http://schemas.openxmlformats.org/officeDocument/2006/relationships/image" Target="../media/image28.svg"/><Relationship Id="rId12"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20.xml"/><Relationship Id="rId6" Type="http://schemas.openxmlformats.org/officeDocument/2006/relationships/image" Target="../media/image27.png"/><Relationship Id="rId11" Type="http://schemas.openxmlformats.org/officeDocument/2006/relationships/image" Target="../media/image19.png"/><Relationship Id="rId5" Type="http://schemas.openxmlformats.org/officeDocument/2006/relationships/notesSlide" Target="../notesSlides/notesSlide13.xml"/><Relationship Id="rId10" Type="http://schemas.openxmlformats.org/officeDocument/2006/relationships/image" Target="../media/image18.png"/><Relationship Id="rId4" Type="http://schemas.openxmlformats.org/officeDocument/2006/relationships/slideLayout" Target="../slideLayouts/slideLayout17.xml"/><Relationship Id="rId9"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3.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audio" Target="../media/media15.m4a"/><Relationship Id="rId7" Type="http://schemas.openxmlformats.org/officeDocument/2006/relationships/image" Target="../media/image28.svg"/><Relationship Id="rId12" Type="http://schemas.openxmlformats.org/officeDocument/2006/relationships/image" Target="../media/image3.png"/><Relationship Id="rId2" Type="http://schemas.microsoft.com/office/2007/relationships/media" Target="../media/media15.m4a"/><Relationship Id="rId1" Type="http://schemas.openxmlformats.org/officeDocument/2006/relationships/tags" Target="../tags/tag21.xml"/><Relationship Id="rId6" Type="http://schemas.openxmlformats.org/officeDocument/2006/relationships/image" Target="../media/image27.png"/><Relationship Id="rId11" Type="http://schemas.openxmlformats.org/officeDocument/2006/relationships/image" Target="../media/image19.png"/><Relationship Id="rId5" Type="http://schemas.openxmlformats.org/officeDocument/2006/relationships/notesSlide" Target="../notesSlides/notesSlide15.xml"/><Relationship Id="rId10" Type="http://schemas.openxmlformats.org/officeDocument/2006/relationships/image" Target="../media/image18.png"/><Relationship Id="rId4" Type="http://schemas.openxmlformats.org/officeDocument/2006/relationships/slideLayout" Target="../slideLayouts/slideLayout17.xml"/><Relationship Id="rId9"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3.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3.png"/><Relationship Id="rId5" Type="http://schemas.openxmlformats.org/officeDocument/2006/relationships/chart" Target="../charts/chart1.xm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3.png"/><Relationship Id="rId2" Type="http://schemas.microsoft.com/office/2007/relationships/media" Target="../media/media3.m4a"/><Relationship Id="rId1" Type="http://schemas.openxmlformats.org/officeDocument/2006/relationships/tags" Target="../tags/tag14.xml"/><Relationship Id="rId6" Type="http://schemas.openxmlformats.org/officeDocument/2006/relationships/image" Target="../media/image5.png"/><Relationship Id="rId5" Type="http://schemas.openxmlformats.org/officeDocument/2006/relationships/notesSlide" Target="../notesSlides/notesSlide3.xml"/><Relationship Id="rId4"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5.m4a"/><Relationship Id="rId7" Type="http://schemas.openxmlformats.org/officeDocument/2006/relationships/image" Target="../media/image9.png"/><Relationship Id="rId2" Type="http://schemas.microsoft.com/office/2007/relationships/media" Target="../media/media5.m4a"/><Relationship Id="rId1" Type="http://schemas.openxmlformats.org/officeDocument/2006/relationships/tags" Target="../tags/tag15.xml"/><Relationship Id="rId6" Type="http://schemas.openxmlformats.org/officeDocument/2006/relationships/image" Target="../media/image8.png"/><Relationship Id="rId5" Type="http://schemas.openxmlformats.org/officeDocument/2006/relationships/notesSlide" Target="../notesSlides/notesSlide5.xml"/><Relationship Id="rId10" Type="http://schemas.openxmlformats.org/officeDocument/2006/relationships/image" Target="../media/image3.png"/><Relationship Id="rId4" Type="http://schemas.openxmlformats.org/officeDocument/2006/relationships/slideLayout" Target="../slideLayouts/slideLayout8.xml"/><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1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8.xml"/><Relationship Id="rId7" Type="http://schemas.openxmlformats.org/officeDocument/2006/relationships/image" Target="../media/image1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2.png"/><Relationship Id="rId5" Type="http://schemas.openxmlformats.org/officeDocument/2006/relationships/image" Target="../media/image1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13.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6.xml"/><Relationship Id="rId6" Type="http://schemas.openxmlformats.org/officeDocument/2006/relationships/image" Target="../media/image5.png"/><Relationship Id="rId5" Type="http://schemas.openxmlformats.org/officeDocument/2006/relationships/notesSlide" Target="../notesSlides/notesSlide9.xml"/><Relationship Id="rId4"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0B601-E301-FC4C-A919-AEC4AC175B5E}"/>
              </a:ext>
            </a:extLst>
          </p:cNvPr>
          <p:cNvSpPr>
            <a:spLocks noGrp="1"/>
          </p:cNvSpPr>
          <p:nvPr>
            <p:ph type="ctrTitle"/>
          </p:nvPr>
        </p:nvSpPr>
        <p:spPr>
          <a:xfrm>
            <a:off x="271462" y="1958024"/>
            <a:ext cx="6796849" cy="1101329"/>
          </a:xfrm>
        </p:spPr>
        <p:txBody>
          <a:bodyPr/>
          <a:lstStyle/>
          <a:p>
            <a:r>
              <a:rPr lang="en-US" dirty="0"/>
              <a:t>Automatic Number-Plate Recognition (ANPR)</a:t>
            </a:r>
          </a:p>
        </p:txBody>
      </p:sp>
      <p:sp>
        <p:nvSpPr>
          <p:cNvPr id="3" name="Subtitle 2">
            <a:extLst>
              <a:ext uri="{FF2B5EF4-FFF2-40B4-BE49-F238E27FC236}">
                <a16:creationId xmlns:a16="http://schemas.microsoft.com/office/drawing/2014/main" id="{30386BB2-EC66-9A4F-958A-0D36EF16BD1C}"/>
              </a:ext>
            </a:extLst>
          </p:cNvPr>
          <p:cNvSpPr>
            <a:spLocks noGrp="1"/>
          </p:cNvSpPr>
          <p:nvPr>
            <p:ph type="subTitle" idx="1"/>
          </p:nvPr>
        </p:nvSpPr>
        <p:spPr/>
        <p:txBody>
          <a:bodyPr/>
          <a:lstStyle/>
          <a:p>
            <a:r>
              <a:rPr lang="en-US" dirty="0"/>
              <a:t> 	 EN.525.746 Image Engineering, Summer 2021</a:t>
            </a:r>
          </a:p>
          <a:p>
            <a:r>
              <a:rPr lang="en-US" dirty="0"/>
              <a:t>Final Project Presentation</a:t>
            </a:r>
          </a:p>
          <a:p>
            <a:r>
              <a:rPr lang="en-US" dirty="0"/>
              <a:t>Hung Nguyen </a:t>
            </a:r>
          </a:p>
        </p:txBody>
      </p:sp>
      <p:sp>
        <p:nvSpPr>
          <p:cNvPr id="5" name="Text Placeholder 4">
            <a:extLst>
              <a:ext uri="{FF2B5EF4-FFF2-40B4-BE49-F238E27FC236}">
                <a16:creationId xmlns:a16="http://schemas.microsoft.com/office/drawing/2014/main" id="{59E3944F-36F9-9C4C-9E77-2A1209EA5259}"/>
              </a:ext>
            </a:extLst>
          </p:cNvPr>
          <p:cNvSpPr>
            <a:spLocks noGrp="1"/>
          </p:cNvSpPr>
          <p:nvPr>
            <p:ph type="body" sz="quarter" idx="12"/>
          </p:nvPr>
        </p:nvSpPr>
        <p:spPr/>
        <p:txBody>
          <a:bodyPr/>
          <a:lstStyle/>
          <a:p>
            <a:r>
              <a:rPr lang="en-US" dirty="0"/>
              <a:t>Special thanks to Professor Tim Miller and everyone for a phenomenal summer.</a:t>
            </a:r>
          </a:p>
        </p:txBody>
      </p:sp>
      <p:pic>
        <p:nvPicPr>
          <p:cNvPr id="8" name="Audio 7">
            <a:hlinkClick r:id="" action="ppaction://media"/>
            <a:extLst>
              <a:ext uri="{FF2B5EF4-FFF2-40B4-BE49-F238E27FC236}">
                <a16:creationId xmlns:a16="http://schemas.microsoft.com/office/drawing/2014/main" id="{73758512-388F-F243-B871-29EC3A3FC0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412292244"/>
      </p:ext>
    </p:extLst>
  </p:cSld>
  <p:clrMapOvr>
    <a:masterClrMapping/>
  </p:clrMapOvr>
  <mc:AlternateContent xmlns:mc="http://schemas.openxmlformats.org/markup-compatibility/2006">
    <mc:Choice xmlns:p159="http://schemas.microsoft.com/office/powerpoint/2015/09/main" Requires="p159">
      <p:transition spd="slow" advTm="18155">
        <p159:morph option="byObject"/>
      </p:transition>
    </mc:Choice>
    <mc:Fallback>
      <p:transition spd="slow" advTm="181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CCBF7-7EA6-5346-867E-412BFFF5B8C6}"/>
              </a:ext>
            </a:extLst>
          </p:cNvPr>
          <p:cNvSpPr>
            <a:spLocks noGrp="1"/>
          </p:cNvSpPr>
          <p:nvPr>
            <p:ph type="title"/>
          </p:nvPr>
        </p:nvSpPr>
        <p:spPr>
          <a:xfrm>
            <a:off x="141692" y="229257"/>
            <a:ext cx="8858161" cy="857250"/>
          </a:xfrm>
        </p:spPr>
        <p:txBody>
          <a:bodyPr/>
          <a:lstStyle/>
          <a:p>
            <a:r>
              <a:rPr lang="en-US" dirty="0"/>
              <a:t>Processing Procedure – </a:t>
            </a:r>
            <a:r>
              <a:rPr lang="en-US" dirty="0" err="1"/>
              <a:t>anprGUI.m</a:t>
            </a:r>
            <a:endParaRPr lang="en-US" dirty="0"/>
          </a:p>
        </p:txBody>
      </p:sp>
      <p:sp>
        <p:nvSpPr>
          <p:cNvPr id="3" name="Content Placeholder 2">
            <a:extLst>
              <a:ext uri="{FF2B5EF4-FFF2-40B4-BE49-F238E27FC236}">
                <a16:creationId xmlns:a16="http://schemas.microsoft.com/office/drawing/2014/main" id="{4DB1FD48-B97D-2E43-A71A-735C5EF94DCB}"/>
              </a:ext>
            </a:extLst>
          </p:cNvPr>
          <p:cNvSpPr>
            <a:spLocks noGrp="1"/>
          </p:cNvSpPr>
          <p:nvPr>
            <p:ph idx="1"/>
          </p:nvPr>
        </p:nvSpPr>
        <p:spPr/>
        <p:txBody>
          <a:bodyPr>
            <a:normAutofit/>
          </a:bodyPr>
          <a:lstStyle/>
          <a:p>
            <a:r>
              <a:rPr lang="en-US" sz="1400" dirty="0"/>
              <a:t>Detect and localize a license plate in an input image/frame.</a:t>
            </a:r>
          </a:p>
        </p:txBody>
      </p:sp>
      <p:sp>
        <p:nvSpPr>
          <p:cNvPr id="4" name="Text Placeholder 3">
            <a:extLst>
              <a:ext uri="{FF2B5EF4-FFF2-40B4-BE49-F238E27FC236}">
                <a16:creationId xmlns:a16="http://schemas.microsoft.com/office/drawing/2014/main" id="{1649BAFD-BBE9-0940-A464-621D3053838A}"/>
              </a:ext>
            </a:extLst>
          </p:cNvPr>
          <p:cNvSpPr>
            <a:spLocks noGrp="1"/>
          </p:cNvSpPr>
          <p:nvPr>
            <p:ph type="body" sz="quarter" idx="15"/>
          </p:nvPr>
        </p:nvSpPr>
        <p:spPr/>
        <p:txBody>
          <a:bodyPr/>
          <a:lstStyle/>
          <a:p>
            <a:r>
              <a:rPr lang="en-US" dirty="0"/>
              <a:t>Step #1</a:t>
            </a:r>
          </a:p>
        </p:txBody>
      </p:sp>
      <p:sp>
        <p:nvSpPr>
          <p:cNvPr id="5" name="Content Placeholder 4">
            <a:extLst>
              <a:ext uri="{FF2B5EF4-FFF2-40B4-BE49-F238E27FC236}">
                <a16:creationId xmlns:a16="http://schemas.microsoft.com/office/drawing/2014/main" id="{65FB2318-2C45-574A-B233-956FF9CF5471}"/>
              </a:ext>
            </a:extLst>
          </p:cNvPr>
          <p:cNvSpPr>
            <a:spLocks noGrp="1"/>
          </p:cNvSpPr>
          <p:nvPr>
            <p:ph idx="13"/>
          </p:nvPr>
        </p:nvSpPr>
        <p:spPr/>
        <p:txBody>
          <a:bodyPr>
            <a:normAutofit/>
          </a:bodyPr>
          <a:lstStyle/>
          <a:p>
            <a:r>
              <a:rPr lang="en-US" sz="1400" dirty="0"/>
              <a:t>Extract the features/characters from the license plate.</a:t>
            </a:r>
          </a:p>
        </p:txBody>
      </p:sp>
      <p:sp>
        <p:nvSpPr>
          <p:cNvPr id="6" name="Text Placeholder 5">
            <a:extLst>
              <a:ext uri="{FF2B5EF4-FFF2-40B4-BE49-F238E27FC236}">
                <a16:creationId xmlns:a16="http://schemas.microsoft.com/office/drawing/2014/main" id="{AB15BD7C-EF4F-C444-AE45-ABFDF032079E}"/>
              </a:ext>
            </a:extLst>
          </p:cNvPr>
          <p:cNvSpPr>
            <a:spLocks noGrp="1"/>
          </p:cNvSpPr>
          <p:nvPr>
            <p:ph type="body" sz="quarter" idx="19"/>
          </p:nvPr>
        </p:nvSpPr>
        <p:spPr/>
        <p:txBody>
          <a:bodyPr/>
          <a:lstStyle/>
          <a:p>
            <a:r>
              <a:rPr lang="en-US" dirty="0"/>
              <a:t>Step #2</a:t>
            </a:r>
          </a:p>
        </p:txBody>
      </p:sp>
      <p:sp>
        <p:nvSpPr>
          <p:cNvPr id="7" name="Content Placeholder 6">
            <a:extLst>
              <a:ext uri="{FF2B5EF4-FFF2-40B4-BE49-F238E27FC236}">
                <a16:creationId xmlns:a16="http://schemas.microsoft.com/office/drawing/2014/main" id="{E106A0E4-207A-6748-87CB-AA5F0332D4E4}"/>
              </a:ext>
            </a:extLst>
          </p:cNvPr>
          <p:cNvSpPr>
            <a:spLocks noGrp="1"/>
          </p:cNvSpPr>
          <p:nvPr>
            <p:ph idx="12"/>
          </p:nvPr>
        </p:nvSpPr>
        <p:spPr/>
        <p:txBody>
          <a:bodyPr>
            <a:normAutofit/>
          </a:bodyPr>
          <a:lstStyle/>
          <a:p>
            <a:r>
              <a:rPr lang="en-US" sz="1400" dirty="0"/>
              <a:t>Apply OCR algorithms to recognize the characters.</a:t>
            </a:r>
          </a:p>
        </p:txBody>
      </p:sp>
      <p:sp>
        <p:nvSpPr>
          <p:cNvPr id="8" name="Text Placeholder 7">
            <a:extLst>
              <a:ext uri="{FF2B5EF4-FFF2-40B4-BE49-F238E27FC236}">
                <a16:creationId xmlns:a16="http://schemas.microsoft.com/office/drawing/2014/main" id="{CE4454E8-3451-474B-9392-446F17679B37}"/>
              </a:ext>
            </a:extLst>
          </p:cNvPr>
          <p:cNvSpPr>
            <a:spLocks noGrp="1"/>
          </p:cNvSpPr>
          <p:nvPr>
            <p:ph type="body" sz="quarter" idx="20"/>
          </p:nvPr>
        </p:nvSpPr>
        <p:spPr/>
        <p:txBody>
          <a:bodyPr/>
          <a:lstStyle/>
          <a:p>
            <a:r>
              <a:rPr lang="en-US" dirty="0"/>
              <a:t>Step #3</a:t>
            </a:r>
          </a:p>
        </p:txBody>
      </p:sp>
      <p:sp>
        <p:nvSpPr>
          <p:cNvPr id="18" name="Rectangle 17">
            <a:extLst>
              <a:ext uri="{FF2B5EF4-FFF2-40B4-BE49-F238E27FC236}">
                <a16:creationId xmlns:a16="http://schemas.microsoft.com/office/drawing/2014/main" id="{3C558C33-9310-4F4A-8693-A262C57601A1}"/>
              </a:ext>
            </a:extLst>
          </p:cNvPr>
          <p:cNvSpPr/>
          <p:nvPr/>
        </p:nvSpPr>
        <p:spPr>
          <a:xfrm>
            <a:off x="111465" y="1145286"/>
            <a:ext cx="2942929" cy="2968613"/>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83DF6210-CA61-1F4B-95DB-CBD8E929428C}"/>
              </a:ext>
            </a:extLst>
          </p:cNvPr>
          <p:cNvCxnSpPr>
            <a:cxnSpLocks/>
          </p:cNvCxnSpPr>
          <p:nvPr/>
        </p:nvCxnSpPr>
        <p:spPr>
          <a:xfrm>
            <a:off x="4570772" y="2619306"/>
            <a:ext cx="7621" cy="472736"/>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26" name="Content Placeholder 25">
            <a:extLst>
              <a:ext uri="{FF2B5EF4-FFF2-40B4-BE49-F238E27FC236}">
                <a16:creationId xmlns:a16="http://schemas.microsoft.com/office/drawing/2014/main" id="{359336E9-5AF5-FE41-AAC2-D2DC8A345F63}"/>
              </a:ext>
            </a:extLst>
          </p:cNvPr>
          <p:cNvSpPr>
            <a:spLocks noGrp="1"/>
          </p:cNvSpPr>
          <p:nvPr>
            <p:ph idx="11"/>
          </p:nvPr>
        </p:nvSpPr>
        <p:spPr/>
        <p:txBody>
          <a:bodyPr/>
          <a:lstStyle/>
          <a:p>
            <a:endParaRPr lang="en-US" dirty="0"/>
          </a:p>
        </p:txBody>
      </p:sp>
      <p:pic>
        <p:nvPicPr>
          <p:cNvPr id="27" name="Content Placeholder 11">
            <a:extLst>
              <a:ext uri="{FF2B5EF4-FFF2-40B4-BE49-F238E27FC236}">
                <a16:creationId xmlns:a16="http://schemas.microsoft.com/office/drawing/2014/main" id="{C513C0F4-86DD-6843-8A68-98F76EFF504A}"/>
              </a:ext>
            </a:extLst>
          </p:cNvPr>
          <p:cNvPicPr>
            <a:picLocks noChangeAspect="1"/>
          </p:cNvPicPr>
          <p:nvPr/>
        </p:nvPicPr>
        <p:blipFill>
          <a:blip r:embed="rId6"/>
          <a:stretch>
            <a:fillRect/>
          </a:stretch>
        </p:blipFill>
        <p:spPr>
          <a:xfrm>
            <a:off x="238219" y="1910171"/>
            <a:ext cx="2696918" cy="1849657"/>
          </a:xfrm>
          <a:prstGeom prst="rect">
            <a:avLst/>
          </a:prstGeom>
          <a:noFill/>
          <a:ln w="9525" cap="flat" cmpd="sng" algn="ctr">
            <a:noFill/>
            <a:prstDash val="solid"/>
            <a:miter lim="800000"/>
            <a:headEnd type="none" w="med" len="med"/>
            <a:tailEnd type="none" w="med" len="med"/>
          </a:ln>
        </p:spPr>
      </p:pic>
      <p:pic>
        <p:nvPicPr>
          <p:cNvPr id="28" name="Picture 27" descr="A picture containing text, tableware, clipart, dishware&#10;&#10;Description automatically generated">
            <a:extLst>
              <a:ext uri="{FF2B5EF4-FFF2-40B4-BE49-F238E27FC236}">
                <a16:creationId xmlns:a16="http://schemas.microsoft.com/office/drawing/2014/main" id="{8F96A3A3-D445-D647-AA02-299332B08F18}"/>
              </a:ext>
            </a:extLst>
          </p:cNvPr>
          <p:cNvPicPr>
            <a:picLocks noChangeAspect="1"/>
          </p:cNvPicPr>
          <p:nvPr/>
        </p:nvPicPr>
        <p:blipFill>
          <a:blip r:embed="rId7"/>
          <a:stretch>
            <a:fillRect/>
          </a:stretch>
        </p:blipFill>
        <p:spPr>
          <a:xfrm>
            <a:off x="3253956" y="1949150"/>
            <a:ext cx="2647791" cy="680051"/>
          </a:xfrm>
          <a:prstGeom prst="rect">
            <a:avLst/>
          </a:prstGeom>
        </p:spPr>
      </p:pic>
      <p:pic>
        <p:nvPicPr>
          <p:cNvPr id="29" name="Picture 28" descr="Icon&#10;&#10;Description automatically generated">
            <a:extLst>
              <a:ext uri="{FF2B5EF4-FFF2-40B4-BE49-F238E27FC236}">
                <a16:creationId xmlns:a16="http://schemas.microsoft.com/office/drawing/2014/main" id="{DCEBB147-BC38-8945-A424-1E069CB37AF8}"/>
              </a:ext>
            </a:extLst>
          </p:cNvPr>
          <p:cNvPicPr>
            <a:picLocks noChangeAspect="1"/>
          </p:cNvPicPr>
          <p:nvPr/>
        </p:nvPicPr>
        <p:blipFill>
          <a:blip r:embed="rId8"/>
          <a:stretch>
            <a:fillRect/>
          </a:stretch>
        </p:blipFill>
        <p:spPr>
          <a:xfrm>
            <a:off x="3295871" y="3133663"/>
            <a:ext cx="2563960" cy="374253"/>
          </a:xfrm>
          <a:prstGeom prst="rect">
            <a:avLst/>
          </a:prstGeom>
        </p:spPr>
      </p:pic>
      <p:pic>
        <p:nvPicPr>
          <p:cNvPr id="30" name="Picture 29" descr="Graphical user interface, text, application&#10;&#10;Description automatically generated">
            <a:extLst>
              <a:ext uri="{FF2B5EF4-FFF2-40B4-BE49-F238E27FC236}">
                <a16:creationId xmlns:a16="http://schemas.microsoft.com/office/drawing/2014/main" id="{4312C53F-E692-B448-B3F5-F3199A3A53AC}"/>
              </a:ext>
            </a:extLst>
          </p:cNvPr>
          <p:cNvPicPr>
            <a:picLocks noChangeAspect="1"/>
          </p:cNvPicPr>
          <p:nvPr/>
        </p:nvPicPr>
        <p:blipFill>
          <a:blip r:embed="rId9"/>
          <a:stretch>
            <a:fillRect/>
          </a:stretch>
        </p:blipFill>
        <p:spPr>
          <a:xfrm>
            <a:off x="6638650" y="2136916"/>
            <a:ext cx="1879600" cy="1270000"/>
          </a:xfrm>
          <a:prstGeom prst="rect">
            <a:avLst/>
          </a:prstGeom>
        </p:spPr>
      </p:pic>
      <p:pic>
        <p:nvPicPr>
          <p:cNvPr id="33" name="Audio 32">
            <a:hlinkClick r:id="" action="ppaction://media"/>
            <a:extLst>
              <a:ext uri="{FF2B5EF4-FFF2-40B4-BE49-F238E27FC236}">
                <a16:creationId xmlns:a16="http://schemas.microsoft.com/office/drawing/2014/main" id="{D747EAE7-8233-544E-88BE-69F74173A071}"/>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8178800" y="4178300"/>
            <a:ext cx="812800" cy="812800"/>
          </a:xfrm>
          <a:prstGeom prst="rect">
            <a:avLst/>
          </a:prstGeom>
        </p:spPr>
      </p:pic>
    </p:spTree>
    <p:custDataLst>
      <p:tags r:id="rId1"/>
    </p:custDataLst>
    <p:extLst>
      <p:ext uri="{BB962C8B-B14F-4D97-AF65-F5344CB8AC3E}">
        <p14:creationId xmlns:p14="http://schemas.microsoft.com/office/powerpoint/2010/main" val="472573124"/>
      </p:ext>
    </p:extLst>
  </p:cSld>
  <p:clrMapOvr>
    <a:masterClrMapping/>
  </p:clrMapOvr>
  <mc:AlternateContent xmlns:mc="http://schemas.openxmlformats.org/markup-compatibility/2006">
    <mc:Choice xmlns:p159="http://schemas.microsoft.com/office/powerpoint/2015/09/main" Requires="p159">
      <p:transition spd="slow" advTm="41688">
        <p159:morph option="byObject"/>
      </p:transition>
    </mc:Choice>
    <mc:Fallback>
      <p:transition spd="slow" advTm="416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dissolve">
                                      <p:cBhvr>
                                        <p:cTn id="1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3"/>
                </p:tgtEl>
              </p:cMediaNode>
            </p:audio>
          </p:childTnLst>
        </p:cTn>
      </p:par>
    </p:tnLst>
    <p:bldLst>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BC3A4-4014-544F-8F03-A3609A25C923}"/>
              </a:ext>
            </a:extLst>
          </p:cNvPr>
          <p:cNvSpPr>
            <a:spLocks noGrp="1"/>
          </p:cNvSpPr>
          <p:nvPr>
            <p:ph type="title"/>
          </p:nvPr>
        </p:nvSpPr>
        <p:spPr/>
        <p:txBody>
          <a:bodyPr/>
          <a:lstStyle/>
          <a:p>
            <a:r>
              <a:rPr lang="en-US" dirty="0"/>
              <a:t>Detect and localize a license plate</a:t>
            </a:r>
          </a:p>
        </p:txBody>
      </p:sp>
      <p:sp>
        <p:nvSpPr>
          <p:cNvPr id="22" name="TextBox 21">
            <a:extLst>
              <a:ext uri="{FF2B5EF4-FFF2-40B4-BE49-F238E27FC236}">
                <a16:creationId xmlns:a16="http://schemas.microsoft.com/office/drawing/2014/main" id="{7381812E-05D7-6547-AB0D-3F98199EDC76}"/>
              </a:ext>
            </a:extLst>
          </p:cNvPr>
          <p:cNvSpPr txBox="1"/>
          <p:nvPr/>
        </p:nvSpPr>
        <p:spPr>
          <a:xfrm>
            <a:off x="256458" y="1448439"/>
            <a:ext cx="3015313" cy="369332"/>
          </a:xfrm>
          <a:prstGeom prst="rect">
            <a:avLst/>
          </a:prstGeom>
          <a:noFill/>
        </p:spPr>
        <p:txBody>
          <a:bodyPr wrap="none" rtlCol="0">
            <a:spAutoFit/>
          </a:bodyPr>
          <a:lstStyle/>
          <a:p>
            <a:pPr marL="285750" indent="-285750">
              <a:buFont typeface="Arial" panose="020B0604020202020204" pitchFamily="34" charset="0"/>
              <a:buChar char="•"/>
            </a:pPr>
            <a:r>
              <a:rPr lang="en-US" dirty="0" err="1">
                <a:latin typeface="Courier" pitchFamily="2" charset="0"/>
              </a:rPr>
              <a:t>edge.m</a:t>
            </a:r>
            <a:r>
              <a:rPr lang="en-US" dirty="0"/>
              <a:t> (on the grayscale)</a:t>
            </a:r>
          </a:p>
        </p:txBody>
      </p:sp>
      <p:pic>
        <p:nvPicPr>
          <p:cNvPr id="28" name="Content Placeholder 27" descr="The back of a car&#10;&#10;Description automatically generated with medium confidence">
            <a:extLst>
              <a:ext uri="{FF2B5EF4-FFF2-40B4-BE49-F238E27FC236}">
                <a16:creationId xmlns:a16="http://schemas.microsoft.com/office/drawing/2014/main" id="{B51C64DF-A76A-3841-A248-0095148303BE}"/>
              </a:ext>
            </a:extLst>
          </p:cNvPr>
          <p:cNvPicPr>
            <a:picLocks noGrp="1" noChangeAspect="1"/>
          </p:cNvPicPr>
          <p:nvPr>
            <p:ph idx="11"/>
          </p:nvPr>
        </p:nvPicPr>
        <p:blipFill>
          <a:blip r:embed="rId6"/>
          <a:stretch>
            <a:fillRect/>
          </a:stretch>
        </p:blipFill>
        <p:spPr>
          <a:xfrm>
            <a:off x="3523363" y="1257300"/>
            <a:ext cx="5620637" cy="3663028"/>
          </a:xfrm>
        </p:spPr>
      </p:pic>
      <p:pic>
        <p:nvPicPr>
          <p:cNvPr id="30" name="Picture 29">
            <a:extLst>
              <a:ext uri="{FF2B5EF4-FFF2-40B4-BE49-F238E27FC236}">
                <a16:creationId xmlns:a16="http://schemas.microsoft.com/office/drawing/2014/main" id="{96446F80-61D1-9B4C-A082-CF3FD3CF5362}"/>
              </a:ext>
            </a:extLst>
          </p:cNvPr>
          <p:cNvPicPr>
            <a:picLocks noChangeAspect="1"/>
          </p:cNvPicPr>
          <p:nvPr/>
        </p:nvPicPr>
        <p:blipFill>
          <a:blip r:embed="rId7"/>
          <a:stretch>
            <a:fillRect/>
          </a:stretch>
        </p:blipFill>
        <p:spPr>
          <a:xfrm>
            <a:off x="3523362" y="1257306"/>
            <a:ext cx="5620637" cy="3663022"/>
          </a:xfrm>
          <a:prstGeom prst="rect">
            <a:avLst/>
          </a:prstGeom>
        </p:spPr>
      </p:pic>
      <p:sp>
        <p:nvSpPr>
          <p:cNvPr id="31" name="TextBox 30">
            <a:extLst>
              <a:ext uri="{FF2B5EF4-FFF2-40B4-BE49-F238E27FC236}">
                <a16:creationId xmlns:a16="http://schemas.microsoft.com/office/drawing/2014/main" id="{864569C3-6FBF-C642-A491-8E83F64E53CD}"/>
              </a:ext>
            </a:extLst>
          </p:cNvPr>
          <p:cNvSpPr txBox="1"/>
          <p:nvPr/>
        </p:nvSpPr>
        <p:spPr>
          <a:xfrm>
            <a:off x="256458" y="1930789"/>
            <a:ext cx="1851789" cy="369332"/>
          </a:xfrm>
          <a:prstGeom prst="rect">
            <a:avLst/>
          </a:prstGeom>
          <a:noFill/>
        </p:spPr>
        <p:txBody>
          <a:bodyPr wrap="none" rtlCol="0">
            <a:spAutoFit/>
          </a:bodyPr>
          <a:lstStyle/>
          <a:p>
            <a:pPr marL="285750" indent="-285750">
              <a:buFont typeface="Arial" panose="020B0604020202020204" pitchFamily="34" charset="0"/>
              <a:buChar char="•"/>
            </a:pPr>
            <a:r>
              <a:rPr lang="en-US" dirty="0" err="1">
                <a:latin typeface="Courier" pitchFamily="2" charset="0"/>
              </a:rPr>
              <a:t>imdilate.m</a:t>
            </a:r>
            <a:endParaRPr lang="en-US" dirty="0">
              <a:latin typeface="Courier" pitchFamily="2" charset="0"/>
            </a:endParaRPr>
          </a:p>
        </p:txBody>
      </p:sp>
      <p:pic>
        <p:nvPicPr>
          <p:cNvPr id="33" name="Picture 32" descr="Graphical user interface, text&#10;&#10;Description automatically generated">
            <a:extLst>
              <a:ext uri="{FF2B5EF4-FFF2-40B4-BE49-F238E27FC236}">
                <a16:creationId xmlns:a16="http://schemas.microsoft.com/office/drawing/2014/main" id="{174F8010-BC32-6E4C-BF6E-453AB0305E1D}"/>
              </a:ext>
            </a:extLst>
          </p:cNvPr>
          <p:cNvPicPr>
            <a:picLocks noChangeAspect="1"/>
          </p:cNvPicPr>
          <p:nvPr/>
        </p:nvPicPr>
        <p:blipFill>
          <a:blip r:embed="rId8"/>
          <a:stretch>
            <a:fillRect/>
          </a:stretch>
        </p:blipFill>
        <p:spPr>
          <a:xfrm>
            <a:off x="3523354" y="1257300"/>
            <a:ext cx="5620646" cy="3663028"/>
          </a:xfrm>
          <a:prstGeom prst="rect">
            <a:avLst/>
          </a:prstGeom>
        </p:spPr>
      </p:pic>
      <p:sp>
        <p:nvSpPr>
          <p:cNvPr id="34" name="TextBox 33">
            <a:extLst>
              <a:ext uri="{FF2B5EF4-FFF2-40B4-BE49-F238E27FC236}">
                <a16:creationId xmlns:a16="http://schemas.microsoft.com/office/drawing/2014/main" id="{7E2CFA46-BEF8-2348-9641-4EBDE986091B}"/>
              </a:ext>
            </a:extLst>
          </p:cNvPr>
          <p:cNvSpPr txBox="1"/>
          <p:nvPr/>
        </p:nvSpPr>
        <p:spPr>
          <a:xfrm>
            <a:off x="256458" y="2431427"/>
            <a:ext cx="1576072" cy="369332"/>
          </a:xfrm>
          <a:prstGeom prst="rect">
            <a:avLst/>
          </a:prstGeom>
          <a:noFill/>
        </p:spPr>
        <p:txBody>
          <a:bodyPr wrap="none" rtlCol="0">
            <a:spAutoFit/>
          </a:bodyPr>
          <a:lstStyle/>
          <a:p>
            <a:pPr marL="285750" indent="-285750">
              <a:buFont typeface="Arial" panose="020B0604020202020204" pitchFamily="34" charset="0"/>
              <a:buChar char="•"/>
            </a:pPr>
            <a:r>
              <a:rPr lang="en-US" dirty="0" err="1">
                <a:latin typeface="Courier" pitchFamily="2" charset="0"/>
              </a:rPr>
              <a:t>imfill.m</a:t>
            </a:r>
            <a:endParaRPr lang="en-US" dirty="0">
              <a:latin typeface="Courier" pitchFamily="2" charset="0"/>
            </a:endParaRPr>
          </a:p>
        </p:txBody>
      </p:sp>
      <p:pic>
        <p:nvPicPr>
          <p:cNvPr id="36" name="Picture 35" descr="A picture containing text, device&#10;&#10;Description automatically generated">
            <a:extLst>
              <a:ext uri="{FF2B5EF4-FFF2-40B4-BE49-F238E27FC236}">
                <a16:creationId xmlns:a16="http://schemas.microsoft.com/office/drawing/2014/main" id="{4F4C3186-2DD6-184C-AC9B-C7C9ECCD6B15}"/>
              </a:ext>
            </a:extLst>
          </p:cNvPr>
          <p:cNvPicPr>
            <a:picLocks noChangeAspect="1"/>
          </p:cNvPicPr>
          <p:nvPr/>
        </p:nvPicPr>
        <p:blipFill>
          <a:blip r:embed="rId9"/>
          <a:stretch>
            <a:fillRect/>
          </a:stretch>
        </p:blipFill>
        <p:spPr>
          <a:xfrm>
            <a:off x="3523353" y="1257300"/>
            <a:ext cx="5620646" cy="3663028"/>
          </a:xfrm>
          <a:prstGeom prst="rect">
            <a:avLst/>
          </a:prstGeom>
        </p:spPr>
      </p:pic>
      <p:sp>
        <p:nvSpPr>
          <p:cNvPr id="37" name="TextBox 36">
            <a:extLst>
              <a:ext uri="{FF2B5EF4-FFF2-40B4-BE49-F238E27FC236}">
                <a16:creationId xmlns:a16="http://schemas.microsoft.com/office/drawing/2014/main" id="{3B95347C-92C5-F04E-ACBD-58A1F1BA682E}"/>
              </a:ext>
            </a:extLst>
          </p:cNvPr>
          <p:cNvSpPr txBox="1"/>
          <p:nvPr/>
        </p:nvSpPr>
        <p:spPr>
          <a:xfrm>
            <a:off x="262274" y="2904711"/>
            <a:ext cx="1713931" cy="369332"/>
          </a:xfrm>
          <a:prstGeom prst="rect">
            <a:avLst/>
          </a:prstGeom>
          <a:noFill/>
        </p:spPr>
        <p:txBody>
          <a:bodyPr wrap="none" rtlCol="0">
            <a:spAutoFit/>
          </a:bodyPr>
          <a:lstStyle/>
          <a:p>
            <a:pPr marL="285750" indent="-285750">
              <a:buFont typeface="Arial" panose="020B0604020202020204" pitchFamily="34" charset="0"/>
              <a:buChar char="•"/>
            </a:pPr>
            <a:r>
              <a:rPr lang="en-US" dirty="0" err="1">
                <a:latin typeface="Courier" pitchFamily="2" charset="0"/>
              </a:rPr>
              <a:t>imerode.m</a:t>
            </a:r>
            <a:endParaRPr lang="en-US" dirty="0">
              <a:latin typeface="Courier" pitchFamily="2" charset="0"/>
            </a:endParaRPr>
          </a:p>
        </p:txBody>
      </p:sp>
      <p:pic>
        <p:nvPicPr>
          <p:cNvPr id="39" name="Picture 38" descr="Icon&#10;&#10;Description automatically generated">
            <a:extLst>
              <a:ext uri="{FF2B5EF4-FFF2-40B4-BE49-F238E27FC236}">
                <a16:creationId xmlns:a16="http://schemas.microsoft.com/office/drawing/2014/main" id="{E7BD396A-CA0D-A541-9431-6B99EEF97736}"/>
              </a:ext>
            </a:extLst>
          </p:cNvPr>
          <p:cNvPicPr>
            <a:picLocks noChangeAspect="1"/>
          </p:cNvPicPr>
          <p:nvPr/>
        </p:nvPicPr>
        <p:blipFill>
          <a:blip r:embed="rId10"/>
          <a:stretch>
            <a:fillRect/>
          </a:stretch>
        </p:blipFill>
        <p:spPr>
          <a:xfrm>
            <a:off x="3523353" y="1257299"/>
            <a:ext cx="5620648" cy="3663029"/>
          </a:xfrm>
          <a:prstGeom prst="rect">
            <a:avLst/>
          </a:prstGeom>
        </p:spPr>
      </p:pic>
      <p:sp>
        <p:nvSpPr>
          <p:cNvPr id="40" name="TextBox 39">
            <a:extLst>
              <a:ext uri="{FF2B5EF4-FFF2-40B4-BE49-F238E27FC236}">
                <a16:creationId xmlns:a16="http://schemas.microsoft.com/office/drawing/2014/main" id="{2D1C178B-20BB-E943-AC36-362BEEF7C756}"/>
              </a:ext>
            </a:extLst>
          </p:cNvPr>
          <p:cNvSpPr txBox="1"/>
          <p:nvPr/>
        </p:nvSpPr>
        <p:spPr>
          <a:xfrm>
            <a:off x="256458" y="3398882"/>
            <a:ext cx="3650524" cy="923330"/>
          </a:xfrm>
          <a:prstGeom prst="rect">
            <a:avLst/>
          </a:prstGeom>
          <a:noFill/>
        </p:spPr>
        <p:txBody>
          <a:bodyPr wrap="square" rtlCol="0">
            <a:spAutoFit/>
          </a:bodyPr>
          <a:lstStyle/>
          <a:p>
            <a:pPr marL="285750" indent="-285750">
              <a:buFont typeface="Arial" panose="020B0604020202020204" pitchFamily="34" charset="0"/>
              <a:buChar char="•"/>
            </a:pPr>
            <a:r>
              <a:rPr lang="en-US" dirty="0"/>
              <a:t>Acquire the area of the largest object, which should be the license plate</a:t>
            </a:r>
          </a:p>
        </p:txBody>
      </p:sp>
      <p:sp>
        <p:nvSpPr>
          <p:cNvPr id="41" name="Rectangle 40">
            <a:extLst>
              <a:ext uri="{FF2B5EF4-FFF2-40B4-BE49-F238E27FC236}">
                <a16:creationId xmlns:a16="http://schemas.microsoft.com/office/drawing/2014/main" id="{FE4A94B2-CAAA-3747-BD2F-BFA8B0E4C0A2}"/>
              </a:ext>
            </a:extLst>
          </p:cNvPr>
          <p:cNvSpPr/>
          <p:nvPr/>
        </p:nvSpPr>
        <p:spPr>
          <a:xfrm>
            <a:off x="5106787" y="3431040"/>
            <a:ext cx="2449713" cy="556760"/>
          </a:xfrm>
          <a:prstGeom prst="rect">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7" name="Audio 46">
            <a:hlinkClick r:id="" action="ppaction://media"/>
            <a:extLst>
              <a:ext uri="{FF2B5EF4-FFF2-40B4-BE49-F238E27FC236}">
                <a16:creationId xmlns:a16="http://schemas.microsoft.com/office/drawing/2014/main" id="{65D53628-CDFC-0A40-8CC7-0C39FBAE7C21}"/>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8178800" y="4178300"/>
            <a:ext cx="812800" cy="812800"/>
          </a:xfrm>
          <a:prstGeom prst="rect">
            <a:avLst/>
          </a:prstGeom>
        </p:spPr>
      </p:pic>
    </p:spTree>
    <p:custDataLst>
      <p:tags r:id="rId1"/>
    </p:custDataLst>
    <p:extLst>
      <p:ext uri="{BB962C8B-B14F-4D97-AF65-F5344CB8AC3E}">
        <p14:creationId xmlns:p14="http://schemas.microsoft.com/office/powerpoint/2010/main" val="1046922747"/>
      </p:ext>
    </p:extLst>
  </p:cSld>
  <p:clrMapOvr>
    <a:masterClrMapping/>
  </p:clrMapOvr>
  <mc:AlternateContent xmlns:mc="http://schemas.openxmlformats.org/markup-compatibility/2006">
    <mc:Choice xmlns:p159="http://schemas.microsoft.com/office/powerpoint/2015/09/main" Requires="p159">
      <p:transition spd="slow" advTm="88583">
        <p159:morph option="byObject"/>
      </p:transition>
    </mc:Choice>
    <mc:Fallback>
      <p:transition spd="slow" advTm="885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nodeType="with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500"/>
                                        <p:tgtEl>
                                          <p:spTgt spid="30"/>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500"/>
                                        <p:tgtEl>
                                          <p:spTgt spid="34"/>
                                        </p:tgtEl>
                                      </p:cBhvr>
                                    </p:animEffect>
                                  </p:childTnLst>
                                </p:cTn>
                              </p:par>
                              <p:par>
                                <p:cTn id="28" presetID="10" presetClass="entr" presetSubtype="0" fill="hold" nodeType="with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500"/>
                                        <p:tgtEl>
                                          <p:spTgt spid="37"/>
                                        </p:tgtEl>
                                      </p:cBhvr>
                                    </p:animEffect>
                                  </p:childTnLst>
                                </p:cTn>
                              </p:par>
                              <p:par>
                                <p:cTn id="36" presetID="10" presetClass="entr" presetSubtype="0" fill="hold" nodeType="with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500"/>
                                        <p:tgtEl>
                                          <p:spTgt spid="39"/>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500"/>
                                        <p:tgtEl>
                                          <p:spTgt spid="40"/>
                                        </p:tgtEl>
                                      </p:cBhvr>
                                    </p:animEffect>
                                  </p:childTnLst>
                                </p:cTn>
                              </p:par>
                              <p:par>
                                <p:cTn id="44" presetID="10" presetClass="entr" presetSubtype="0" fill="hold" grpId="1" nodeType="withEffect">
                                  <p:stCondLst>
                                    <p:cond delay="0"/>
                                  </p:stCondLst>
                                  <p:childTnLst>
                                    <p:set>
                                      <p:cBhvr>
                                        <p:cTn id="45" dur="1" fill="hold">
                                          <p:stCondLst>
                                            <p:cond delay="0"/>
                                          </p:stCondLst>
                                        </p:cTn>
                                        <p:tgtEl>
                                          <p:spTgt spid="41"/>
                                        </p:tgtEl>
                                        <p:attrNameLst>
                                          <p:attrName>style.visibility</p:attrName>
                                        </p:attrNameLst>
                                      </p:cBhvr>
                                      <p:to>
                                        <p:strVal val="visible"/>
                                      </p:to>
                                    </p:set>
                                    <p:animEffect transition="in" filter="fade">
                                      <p:cBhvr>
                                        <p:cTn id="4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47"/>
                </p:tgtEl>
              </p:cMediaNode>
            </p:audio>
          </p:childTnLst>
        </p:cTn>
      </p:par>
    </p:tnLst>
    <p:bldLst>
      <p:bldP spid="22" grpId="0"/>
      <p:bldP spid="31" grpId="0"/>
      <p:bldP spid="34" grpId="0"/>
      <p:bldP spid="37" grpId="0"/>
      <p:bldP spid="40" grpId="0"/>
      <p:bldP spid="41"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06A8-D9D5-9243-9453-E7AA735C9836}"/>
              </a:ext>
            </a:extLst>
          </p:cNvPr>
          <p:cNvSpPr>
            <a:spLocks noGrp="1"/>
          </p:cNvSpPr>
          <p:nvPr>
            <p:ph type="title"/>
          </p:nvPr>
        </p:nvSpPr>
        <p:spPr/>
        <p:txBody>
          <a:bodyPr/>
          <a:lstStyle/>
          <a:p>
            <a:r>
              <a:rPr lang="en-US"/>
              <a:t>Detect and localize a license plate</a:t>
            </a:r>
            <a:endParaRPr lang="en-US" dirty="0"/>
          </a:p>
        </p:txBody>
      </p:sp>
      <p:pic>
        <p:nvPicPr>
          <p:cNvPr id="7" name="Content Placeholder 6" descr="Graphical user interface, text&#10;&#10;Description automatically generated">
            <a:extLst>
              <a:ext uri="{FF2B5EF4-FFF2-40B4-BE49-F238E27FC236}">
                <a16:creationId xmlns:a16="http://schemas.microsoft.com/office/drawing/2014/main" id="{03601669-9343-824A-8903-D96285A776D6}"/>
              </a:ext>
            </a:extLst>
          </p:cNvPr>
          <p:cNvPicPr>
            <a:picLocks noGrp="1" noChangeAspect="1"/>
          </p:cNvPicPr>
          <p:nvPr>
            <p:ph idx="11"/>
          </p:nvPr>
        </p:nvPicPr>
        <p:blipFill>
          <a:blip r:embed="rId6"/>
          <a:stretch>
            <a:fillRect/>
          </a:stretch>
        </p:blipFill>
        <p:spPr>
          <a:xfrm>
            <a:off x="4652430" y="1029892"/>
            <a:ext cx="4411140" cy="2874786"/>
          </a:xfrm>
        </p:spPr>
      </p:pic>
      <p:sp>
        <p:nvSpPr>
          <p:cNvPr id="5" name="TextBox 4">
            <a:extLst>
              <a:ext uri="{FF2B5EF4-FFF2-40B4-BE49-F238E27FC236}">
                <a16:creationId xmlns:a16="http://schemas.microsoft.com/office/drawing/2014/main" id="{1AB53F40-811A-4044-BCD6-D8F90E276CB6}"/>
              </a:ext>
            </a:extLst>
          </p:cNvPr>
          <p:cNvSpPr txBox="1"/>
          <p:nvPr/>
        </p:nvSpPr>
        <p:spPr>
          <a:xfrm>
            <a:off x="246653" y="1383059"/>
            <a:ext cx="3842462" cy="369332"/>
          </a:xfrm>
          <a:prstGeom prst="rect">
            <a:avLst/>
          </a:prstGeom>
          <a:noFill/>
        </p:spPr>
        <p:txBody>
          <a:bodyPr wrap="none" rtlCol="0">
            <a:spAutoFit/>
          </a:bodyPr>
          <a:lstStyle/>
          <a:p>
            <a:pPr marL="285750" indent="-285750">
              <a:buFont typeface="Arial" panose="020B0604020202020204" pitchFamily="34" charset="0"/>
              <a:buChar char="•"/>
            </a:pPr>
            <a:r>
              <a:rPr lang="en-US" dirty="0" err="1">
                <a:latin typeface="Courier" pitchFamily="2" charset="0"/>
              </a:rPr>
              <a:t>imbinarize.m</a:t>
            </a:r>
            <a:r>
              <a:rPr lang="en-US" dirty="0"/>
              <a:t> (on the grayscale)</a:t>
            </a:r>
          </a:p>
        </p:txBody>
      </p:sp>
      <p:pic>
        <p:nvPicPr>
          <p:cNvPr id="9" name="Picture 8">
            <a:extLst>
              <a:ext uri="{FF2B5EF4-FFF2-40B4-BE49-F238E27FC236}">
                <a16:creationId xmlns:a16="http://schemas.microsoft.com/office/drawing/2014/main" id="{DB81A1A6-FAAD-B648-91D0-841352FCCD50}"/>
              </a:ext>
            </a:extLst>
          </p:cNvPr>
          <p:cNvPicPr>
            <a:picLocks noChangeAspect="1"/>
          </p:cNvPicPr>
          <p:nvPr/>
        </p:nvPicPr>
        <p:blipFill>
          <a:blip r:embed="rId7"/>
          <a:stretch>
            <a:fillRect/>
          </a:stretch>
        </p:blipFill>
        <p:spPr>
          <a:xfrm>
            <a:off x="4990120" y="3899317"/>
            <a:ext cx="3735760" cy="856783"/>
          </a:xfrm>
          <a:prstGeom prst="rect">
            <a:avLst/>
          </a:prstGeom>
        </p:spPr>
      </p:pic>
      <p:sp>
        <p:nvSpPr>
          <p:cNvPr id="11" name="TextBox 10">
            <a:extLst>
              <a:ext uri="{FF2B5EF4-FFF2-40B4-BE49-F238E27FC236}">
                <a16:creationId xmlns:a16="http://schemas.microsoft.com/office/drawing/2014/main" id="{9DFAD44A-AD44-9041-B0C3-1D00D8976061}"/>
              </a:ext>
            </a:extLst>
          </p:cNvPr>
          <p:cNvSpPr txBox="1"/>
          <p:nvPr/>
        </p:nvSpPr>
        <p:spPr>
          <a:xfrm>
            <a:off x="246653" y="4143042"/>
            <a:ext cx="4057521" cy="369332"/>
          </a:xfrm>
          <a:prstGeom prst="rect">
            <a:avLst/>
          </a:prstGeom>
          <a:noFill/>
        </p:spPr>
        <p:txBody>
          <a:bodyPr wrap="none" rtlCol="0">
            <a:spAutoFit/>
          </a:bodyPr>
          <a:lstStyle/>
          <a:p>
            <a:pPr marL="285750" indent="-285750">
              <a:buFont typeface="Arial" panose="020B0604020202020204" pitchFamily="34" charset="0"/>
              <a:buChar char="•"/>
            </a:pPr>
            <a:r>
              <a:rPr lang="en-US" dirty="0" err="1">
                <a:latin typeface="Courier" pitchFamily="2" charset="0"/>
              </a:rPr>
              <a:t>im</a:t>
            </a:r>
            <a:r>
              <a:rPr lang="en-US" dirty="0">
                <a:latin typeface="Courier" pitchFamily="2" charset="0"/>
              </a:rPr>
              <a:t> = </a:t>
            </a:r>
            <a:r>
              <a:rPr lang="en-US" dirty="0" err="1">
                <a:latin typeface="Courier" pitchFamily="2" charset="0"/>
              </a:rPr>
              <a:t>bwareaopen</a:t>
            </a:r>
            <a:r>
              <a:rPr lang="en-US" dirty="0">
                <a:latin typeface="Courier" pitchFamily="2" charset="0"/>
              </a:rPr>
              <a:t>(~</a:t>
            </a:r>
            <a:r>
              <a:rPr lang="en-US" dirty="0" err="1">
                <a:latin typeface="Courier" pitchFamily="2" charset="0"/>
              </a:rPr>
              <a:t>im</a:t>
            </a:r>
            <a:r>
              <a:rPr lang="en-US" dirty="0">
                <a:latin typeface="Courier" pitchFamily="2" charset="0"/>
              </a:rPr>
              <a:t>, 500);</a:t>
            </a:r>
          </a:p>
        </p:txBody>
      </p:sp>
      <p:sp>
        <p:nvSpPr>
          <p:cNvPr id="13" name="TextBox 12">
            <a:extLst>
              <a:ext uri="{FF2B5EF4-FFF2-40B4-BE49-F238E27FC236}">
                <a16:creationId xmlns:a16="http://schemas.microsoft.com/office/drawing/2014/main" id="{F82876C7-C65B-0A41-8D3B-D998614AFE66}"/>
              </a:ext>
            </a:extLst>
          </p:cNvPr>
          <p:cNvSpPr txBox="1"/>
          <p:nvPr/>
        </p:nvSpPr>
        <p:spPr>
          <a:xfrm>
            <a:off x="246653" y="2486051"/>
            <a:ext cx="3650524" cy="646331"/>
          </a:xfrm>
          <a:prstGeom prst="rect">
            <a:avLst/>
          </a:prstGeom>
          <a:noFill/>
        </p:spPr>
        <p:txBody>
          <a:bodyPr wrap="square" rtlCol="0">
            <a:spAutoFit/>
          </a:bodyPr>
          <a:lstStyle/>
          <a:p>
            <a:pPr marL="285750" indent="-285750">
              <a:buFont typeface="Arial" panose="020B0604020202020204" pitchFamily="34" charset="0"/>
              <a:buChar char="•"/>
            </a:pPr>
            <a:r>
              <a:rPr lang="en-US" dirty="0"/>
              <a:t>Crop out the area acquired from the previous slide</a:t>
            </a:r>
          </a:p>
        </p:txBody>
      </p:sp>
      <p:sp>
        <p:nvSpPr>
          <p:cNvPr id="14" name="Rectangle 13">
            <a:extLst>
              <a:ext uri="{FF2B5EF4-FFF2-40B4-BE49-F238E27FC236}">
                <a16:creationId xmlns:a16="http://schemas.microsoft.com/office/drawing/2014/main" id="{444EC7F9-1EC7-BE40-B177-22629F5200B6}"/>
              </a:ext>
            </a:extLst>
          </p:cNvPr>
          <p:cNvSpPr/>
          <p:nvPr/>
        </p:nvSpPr>
        <p:spPr>
          <a:xfrm>
            <a:off x="5881487" y="2693325"/>
            <a:ext cx="1945177" cy="527622"/>
          </a:xfrm>
          <a:prstGeom prst="rect">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9" name="Audio 18">
            <a:hlinkClick r:id="" action="ppaction://media"/>
            <a:extLst>
              <a:ext uri="{FF2B5EF4-FFF2-40B4-BE49-F238E27FC236}">
                <a16:creationId xmlns:a16="http://schemas.microsoft.com/office/drawing/2014/main" id="{FBACD829-1D8C-9542-8226-66DF433E37F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178800" y="4178300"/>
            <a:ext cx="812800" cy="812800"/>
          </a:xfrm>
          <a:prstGeom prst="rect">
            <a:avLst/>
          </a:prstGeom>
        </p:spPr>
      </p:pic>
    </p:spTree>
    <p:custDataLst>
      <p:tags r:id="rId1"/>
    </p:custDataLst>
    <p:extLst>
      <p:ext uri="{BB962C8B-B14F-4D97-AF65-F5344CB8AC3E}">
        <p14:creationId xmlns:p14="http://schemas.microsoft.com/office/powerpoint/2010/main" val="78073598"/>
      </p:ext>
    </p:extLst>
  </p:cSld>
  <p:clrMapOvr>
    <a:masterClrMapping/>
  </p:clrMapOvr>
  <mc:AlternateContent xmlns:mc="http://schemas.openxmlformats.org/markup-compatibility/2006">
    <mc:Choice xmlns:p159="http://schemas.microsoft.com/office/powerpoint/2015/09/main" Requires="p159">
      <p:transition spd="slow" advTm="66587">
        <p159:morph option="byObject"/>
      </p:transition>
    </mc:Choice>
    <mc:Fallback>
      <p:transition spd="slow" advTm="665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1" nodeType="click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1"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19"/>
                </p:tgtEl>
              </p:cMediaNode>
            </p:audio>
          </p:childTnLst>
        </p:cTn>
      </p:par>
    </p:tnLst>
    <p:bldLst>
      <p:bldP spid="5" grpId="0"/>
      <p:bldP spid="11" grpId="1"/>
      <p:bldP spid="13" grpId="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CCBF7-7EA6-5346-867E-412BFFF5B8C6}"/>
              </a:ext>
            </a:extLst>
          </p:cNvPr>
          <p:cNvSpPr>
            <a:spLocks noGrp="1"/>
          </p:cNvSpPr>
          <p:nvPr>
            <p:ph type="title"/>
          </p:nvPr>
        </p:nvSpPr>
        <p:spPr>
          <a:xfrm>
            <a:off x="141692" y="229257"/>
            <a:ext cx="8858161" cy="857250"/>
          </a:xfrm>
        </p:spPr>
        <p:txBody>
          <a:bodyPr/>
          <a:lstStyle/>
          <a:p>
            <a:r>
              <a:rPr lang="en-US" dirty="0"/>
              <a:t>Processing Procedure – </a:t>
            </a:r>
            <a:r>
              <a:rPr lang="en-US" dirty="0" err="1"/>
              <a:t>anprGUI.m</a:t>
            </a:r>
            <a:endParaRPr lang="en-US" dirty="0"/>
          </a:p>
        </p:txBody>
      </p:sp>
      <p:sp>
        <p:nvSpPr>
          <p:cNvPr id="3" name="Content Placeholder 2">
            <a:extLst>
              <a:ext uri="{FF2B5EF4-FFF2-40B4-BE49-F238E27FC236}">
                <a16:creationId xmlns:a16="http://schemas.microsoft.com/office/drawing/2014/main" id="{4DB1FD48-B97D-2E43-A71A-735C5EF94DCB}"/>
              </a:ext>
            </a:extLst>
          </p:cNvPr>
          <p:cNvSpPr>
            <a:spLocks noGrp="1"/>
          </p:cNvSpPr>
          <p:nvPr>
            <p:ph idx="1"/>
          </p:nvPr>
        </p:nvSpPr>
        <p:spPr/>
        <p:txBody>
          <a:bodyPr>
            <a:normAutofit/>
          </a:bodyPr>
          <a:lstStyle/>
          <a:p>
            <a:r>
              <a:rPr lang="en-US" sz="1400" dirty="0"/>
              <a:t>Detect and localize a license plate in an input image/frame.</a:t>
            </a:r>
          </a:p>
        </p:txBody>
      </p:sp>
      <p:sp>
        <p:nvSpPr>
          <p:cNvPr id="4" name="Text Placeholder 3">
            <a:extLst>
              <a:ext uri="{FF2B5EF4-FFF2-40B4-BE49-F238E27FC236}">
                <a16:creationId xmlns:a16="http://schemas.microsoft.com/office/drawing/2014/main" id="{1649BAFD-BBE9-0940-A464-621D3053838A}"/>
              </a:ext>
            </a:extLst>
          </p:cNvPr>
          <p:cNvSpPr>
            <a:spLocks noGrp="1"/>
          </p:cNvSpPr>
          <p:nvPr>
            <p:ph type="body" sz="quarter" idx="15"/>
          </p:nvPr>
        </p:nvSpPr>
        <p:spPr/>
        <p:txBody>
          <a:bodyPr/>
          <a:lstStyle/>
          <a:p>
            <a:r>
              <a:rPr lang="en-US" dirty="0"/>
              <a:t>Step #1</a:t>
            </a:r>
          </a:p>
        </p:txBody>
      </p:sp>
      <p:sp>
        <p:nvSpPr>
          <p:cNvPr id="5" name="Content Placeholder 4">
            <a:extLst>
              <a:ext uri="{FF2B5EF4-FFF2-40B4-BE49-F238E27FC236}">
                <a16:creationId xmlns:a16="http://schemas.microsoft.com/office/drawing/2014/main" id="{65FB2318-2C45-574A-B233-956FF9CF5471}"/>
              </a:ext>
            </a:extLst>
          </p:cNvPr>
          <p:cNvSpPr>
            <a:spLocks noGrp="1"/>
          </p:cNvSpPr>
          <p:nvPr>
            <p:ph idx="13"/>
          </p:nvPr>
        </p:nvSpPr>
        <p:spPr/>
        <p:txBody>
          <a:bodyPr>
            <a:normAutofit/>
          </a:bodyPr>
          <a:lstStyle/>
          <a:p>
            <a:r>
              <a:rPr lang="en-US" sz="1400" dirty="0"/>
              <a:t>Extract the features/characters from the license plate.</a:t>
            </a:r>
          </a:p>
        </p:txBody>
      </p:sp>
      <p:sp>
        <p:nvSpPr>
          <p:cNvPr id="6" name="Text Placeholder 5">
            <a:extLst>
              <a:ext uri="{FF2B5EF4-FFF2-40B4-BE49-F238E27FC236}">
                <a16:creationId xmlns:a16="http://schemas.microsoft.com/office/drawing/2014/main" id="{AB15BD7C-EF4F-C444-AE45-ABFDF032079E}"/>
              </a:ext>
            </a:extLst>
          </p:cNvPr>
          <p:cNvSpPr>
            <a:spLocks noGrp="1"/>
          </p:cNvSpPr>
          <p:nvPr>
            <p:ph type="body" sz="quarter" idx="19"/>
          </p:nvPr>
        </p:nvSpPr>
        <p:spPr/>
        <p:txBody>
          <a:bodyPr/>
          <a:lstStyle/>
          <a:p>
            <a:r>
              <a:rPr lang="en-US" dirty="0"/>
              <a:t>Step #2</a:t>
            </a:r>
          </a:p>
        </p:txBody>
      </p:sp>
      <p:sp>
        <p:nvSpPr>
          <p:cNvPr id="7" name="Content Placeholder 6">
            <a:extLst>
              <a:ext uri="{FF2B5EF4-FFF2-40B4-BE49-F238E27FC236}">
                <a16:creationId xmlns:a16="http://schemas.microsoft.com/office/drawing/2014/main" id="{E106A0E4-207A-6748-87CB-AA5F0332D4E4}"/>
              </a:ext>
            </a:extLst>
          </p:cNvPr>
          <p:cNvSpPr>
            <a:spLocks noGrp="1"/>
          </p:cNvSpPr>
          <p:nvPr>
            <p:ph idx="12"/>
          </p:nvPr>
        </p:nvSpPr>
        <p:spPr/>
        <p:txBody>
          <a:bodyPr>
            <a:normAutofit/>
          </a:bodyPr>
          <a:lstStyle/>
          <a:p>
            <a:r>
              <a:rPr lang="en-US" sz="1400" dirty="0"/>
              <a:t>Apply OCR algorithms to recognize the characters.</a:t>
            </a:r>
          </a:p>
        </p:txBody>
      </p:sp>
      <p:sp>
        <p:nvSpPr>
          <p:cNvPr id="8" name="Text Placeholder 7">
            <a:extLst>
              <a:ext uri="{FF2B5EF4-FFF2-40B4-BE49-F238E27FC236}">
                <a16:creationId xmlns:a16="http://schemas.microsoft.com/office/drawing/2014/main" id="{CE4454E8-3451-474B-9392-446F17679B37}"/>
              </a:ext>
            </a:extLst>
          </p:cNvPr>
          <p:cNvSpPr>
            <a:spLocks noGrp="1"/>
          </p:cNvSpPr>
          <p:nvPr>
            <p:ph type="body" sz="quarter" idx="20"/>
          </p:nvPr>
        </p:nvSpPr>
        <p:spPr/>
        <p:txBody>
          <a:bodyPr/>
          <a:lstStyle/>
          <a:p>
            <a:r>
              <a:rPr lang="en-US" dirty="0"/>
              <a:t>Step #3</a:t>
            </a:r>
          </a:p>
        </p:txBody>
      </p:sp>
      <p:sp>
        <p:nvSpPr>
          <p:cNvPr id="18" name="Rectangle 17">
            <a:extLst>
              <a:ext uri="{FF2B5EF4-FFF2-40B4-BE49-F238E27FC236}">
                <a16:creationId xmlns:a16="http://schemas.microsoft.com/office/drawing/2014/main" id="{3C558C33-9310-4F4A-8693-A262C57601A1}"/>
              </a:ext>
            </a:extLst>
          </p:cNvPr>
          <p:cNvSpPr/>
          <p:nvPr/>
        </p:nvSpPr>
        <p:spPr>
          <a:xfrm>
            <a:off x="3113950" y="1144265"/>
            <a:ext cx="2942929" cy="2968613"/>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83DF6210-CA61-1F4B-95DB-CBD8E929428C}"/>
              </a:ext>
            </a:extLst>
          </p:cNvPr>
          <p:cNvCxnSpPr>
            <a:cxnSpLocks/>
          </p:cNvCxnSpPr>
          <p:nvPr/>
        </p:nvCxnSpPr>
        <p:spPr>
          <a:xfrm>
            <a:off x="4570772" y="2619306"/>
            <a:ext cx="7621" cy="472736"/>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pic>
        <p:nvPicPr>
          <p:cNvPr id="11" name="Graphic 10" descr="Badge Tick1 with solid fill">
            <a:extLst>
              <a:ext uri="{FF2B5EF4-FFF2-40B4-BE49-F238E27FC236}">
                <a16:creationId xmlns:a16="http://schemas.microsoft.com/office/drawing/2014/main" id="{EB515C73-9CB2-CE46-B777-C2564E3981C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87136" y="4059792"/>
            <a:ext cx="450850" cy="450850"/>
          </a:xfrm>
          <a:prstGeom prst="rect">
            <a:avLst/>
          </a:prstGeom>
        </p:spPr>
      </p:pic>
      <p:sp>
        <p:nvSpPr>
          <p:cNvPr id="13" name="Content Placeholder 12">
            <a:extLst>
              <a:ext uri="{FF2B5EF4-FFF2-40B4-BE49-F238E27FC236}">
                <a16:creationId xmlns:a16="http://schemas.microsoft.com/office/drawing/2014/main" id="{4BFFBF86-FE4A-6F48-A241-881AF66CF6DC}"/>
              </a:ext>
            </a:extLst>
          </p:cNvPr>
          <p:cNvSpPr>
            <a:spLocks noGrp="1"/>
          </p:cNvSpPr>
          <p:nvPr>
            <p:ph idx="11"/>
          </p:nvPr>
        </p:nvSpPr>
        <p:spPr/>
        <p:txBody>
          <a:bodyPr/>
          <a:lstStyle/>
          <a:p>
            <a:endParaRPr lang="en-US"/>
          </a:p>
        </p:txBody>
      </p:sp>
      <p:pic>
        <p:nvPicPr>
          <p:cNvPr id="21" name="Content Placeholder 11">
            <a:extLst>
              <a:ext uri="{FF2B5EF4-FFF2-40B4-BE49-F238E27FC236}">
                <a16:creationId xmlns:a16="http://schemas.microsoft.com/office/drawing/2014/main" id="{3681AC96-0F6D-4943-9AA1-DDED50091E1F}"/>
              </a:ext>
            </a:extLst>
          </p:cNvPr>
          <p:cNvPicPr>
            <a:picLocks noChangeAspect="1"/>
          </p:cNvPicPr>
          <p:nvPr/>
        </p:nvPicPr>
        <p:blipFill>
          <a:blip r:embed="rId8"/>
          <a:stretch>
            <a:fillRect/>
          </a:stretch>
        </p:blipFill>
        <p:spPr>
          <a:xfrm>
            <a:off x="238219" y="1910171"/>
            <a:ext cx="2696918" cy="1849657"/>
          </a:xfrm>
          <a:prstGeom prst="rect">
            <a:avLst/>
          </a:prstGeom>
          <a:noFill/>
          <a:ln w="9525" cap="flat" cmpd="sng" algn="ctr">
            <a:noFill/>
            <a:prstDash val="solid"/>
            <a:miter lim="800000"/>
            <a:headEnd type="none" w="med" len="med"/>
            <a:tailEnd type="none" w="med" len="med"/>
          </a:ln>
        </p:spPr>
      </p:pic>
      <p:pic>
        <p:nvPicPr>
          <p:cNvPr id="23" name="Picture 22" descr="A picture containing text, tableware, clipart, dishware&#10;&#10;Description automatically generated">
            <a:extLst>
              <a:ext uri="{FF2B5EF4-FFF2-40B4-BE49-F238E27FC236}">
                <a16:creationId xmlns:a16="http://schemas.microsoft.com/office/drawing/2014/main" id="{98AE2A93-AB13-A64E-A8CB-0BB82BFF2AA4}"/>
              </a:ext>
            </a:extLst>
          </p:cNvPr>
          <p:cNvPicPr>
            <a:picLocks noChangeAspect="1"/>
          </p:cNvPicPr>
          <p:nvPr/>
        </p:nvPicPr>
        <p:blipFill>
          <a:blip r:embed="rId9"/>
          <a:stretch>
            <a:fillRect/>
          </a:stretch>
        </p:blipFill>
        <p:spPr>
          <a:xfrm>
            <a:off x="3253956" y="1949150"/>
            <a:ext cx="2647791" cy="680051"/>
          </a:xfrm>
          <a:prstGeom prst="rect">
            <a:avLst/>
          </a:prstGeom>
        </p:spPr>
      </p:pic>
      <p:pic>
        <p:nvPicPr>
          <p:cNvPr id="25" name="Picture 24" descr="Icon&#10;&#10;Description automatically generated">
            <a:extLst>
              <a:ext uri="{FF2B5EF4-FFF2-40B4-BE49-F238E27FC236}">
                <a16:creationId xmlns:a16="http://schemas.microsoft.com/office/drawing/2014/main" id="{FBE25792-6D93-D444-BEEE-07F9193123A2}"/>
              </a:ext>
            </a:extLst>
          </p:cNvPr>
          <p:cNvPicPr>
            <a:picLocks noChangeAspect="1"/>
          </p:cNvPicPr>
          <p:nvPr/>
        </p:nvPicPr>
        <p:blipFill>
          <a:blip r:embed="rId10"/>
          <a:stretch>
            <a:fillRect/>
          </a:stretch>
        </p:blipFill>
        <p:spPr>
          <a:xfrm>
            <a:off x="3295871" y="3133663"/>
            <a:ext cx="2563960" cy="374253"/>
          </a:xfrm>
          <a:prstGeom prst="rect">
            <a:avLst/>
          </a:prstGeom>
        </p:spPr>
      </p:pic>
      <p:pic>
        <p:nvPicPr>
          <p:cNvPr id="26" name="Picture 25" descr="Graphical user interface, text, application&#10;&#10;Description automatically generated">
            <a:extLst>
              <a:ext uri="{FF2B5EF4-FFF2-40B4-BE49-F238E27FC236}">
                <a16:creationId xmlns:a16="http://schemas.microsoft.com/office/drawing/2014/main" id="{BEF251C8-2D08-3A4A-9B1A-213A88D8BF5C}"/>
              </a:ext>
            </a:extLst>
          </p:cNvPr>
          <p:cNvPicPr>
            <a:picLocks noChangeAspect="1"/>
          </p:cNvPicPr>
          <p:nvPr/>
        </p:nvPicPr>
        <p:blipFill>
          <a:blip r:embed="rId11"/>
          <a:stretch>
            <a:fillRect/>
          </a:stretch>
        </p:blipFill>
        <p:spPr>
          <a:xfrm>
            <a:off x="6638650" y="2136916"/>
            <a:ext cx="1879600" cy="1270000"/>
          </a:xfrm>
          <a:prstGeom prst="rect">
            <a:avLst/>
          </a:prstGeom>
        </p:spPr>
      </p:pic>
      <p:pic>
        <p:nvPicPr>
          <p:cNvPr id="27" name="Audio 26">
            <a:hlinkClick r:id="" action="ppaction://media"/>
            <a:extLst>
              <a:ext uri="{FF2B5EF4-FFF2-40B4-BE49-F238E27FC236}">
                <a16:creationId xmlns:a16="http://schemas.microsoft.com/office/drawing/2014/main" id="{029A1A9E-15B0-964F-8E62-0BAEAC18AE5E}"/>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8178800" y="4178300"/>
            <a:ext cx="812800" cy="812800"/>
          </a:xfrm>
          <a:prstGeom prst="rect">
            <a:avLst/>
          </a:prstGeom>
        </p:spPr>
      </p:pic>
    </p:spTree>
    <p:custDataLst>
      <p:tags r:id="rId1"/>
    </p:custDataLst>
    <p:extLst>
      <p:ext uri="{BB962C8B-B14F-4D97-AF65-F5344CB8AC3E}">
        <p14:creationId xmlns:p14="http://schemas.microsoft.com/office/powerpoint/2010/main" val="2219675207"/>
      </p:ext>
    </p:extLst>
  </p:cSld>
  <p:clrMapOvr>
    <a:masterClrMapping/>
  </p:clrMapOvr>
  <mc:AlternateContent xmlns:mc="http://schemas.openxmlformats.org/markup-compatibility/2006">
    <mc:Choice xmlns:p159="http://schemas.microsoft.com/office/powerpoint/2015/09/main" Requires="p159">
      <p:transition spd="slow" advTm="11542">
        <p159:morph option="byObject"/>
      </p:transition>
    </mc:Choice>
    <mc:Fallback>
      <p:transition spd="slow" advTm="1154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dissolve">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27"/>
                </p:tgtEl>
              </p:cMediaNode>
            </p:audio>
          </p:childTnLst>
        </p:cTn>
      </p:par>
    </p:tnLst>
    <p:bldLst>
      <p:bldP spid="1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F1189811-FEB3-4408-819C-4C9FFBDFE1EE}"/>
              </a:ext>
            </a:extLst>
          </p:cNvPr>
          <p:cNvSpPr>
            <a:spLocks noGrp="1"/>
          </p:cNvSpPr>
          <p:nvPr>
            <p:ph type="title"/>
          </p:nvPr>
        </p:nvSpPr>
        <p:spPr>
          <a:xfrm>
            <a:off x="149313" y="53975"/>
            <a:ext cx="8858161" cy="857250"/>
          </a:xfrm>
        </p:spPr>
        <p:txBody>
          <a:bodyPr/>
          <a:lstStyle/>
          <a:p>
            <a:r>
              <a:rPr lang="en-US" dirty="0"/>
              <a:t>Extract the characters from the plate</a:t>
            </a:r>
          </a:p>
        </p:txBody>
      </p:sp>
      <p:pic>
        <p:nvPicPr>
          <p:cNvPr id="5" name="Picture 4" descr="A picture containing text, tableware, clipart, dishware&#10;&#10;Description automatically generated">
            <a:extLst>
              <a:ext uri="{FF2B5EF4-FFF2-40B4-BE49-F238E27FC236}">
                <a16:creationId xmlns:a16="http://schemas.microsoft.com/office/drawing/2014/main" id="{D4B72584-B2C6-9A48-802C-FB0C5BD2C182}"/>
              </a:ext>
            </a:extLst>
          </p:cNvPr>
          <p:cNvPicPr>
            <a:picLocks noChangeAspect="1"/>
          </p:cNvPicPr>
          <p:nvPr/>
        </p:nvPicPr>
        <p:blipFill>
          <a:blip r:embed="rId5"/>
          <a:stretch>
            <a:fillRect/>
          </a:stretch>
        </p:blipFill>
        <p:spPr>
          <a:xfrm>
            <a:off x="292816" y="1534022"/>
            <a:ext cx="4988088" cy="1284433"/>
          </a:xfrm>
          <a:prstGeom prst="rect">
            <a:avLst/>
          </a:prstGeom>
          <a:noFill/>
          <a:ln>
            <a:noFill/>
          </a:ln>
        </p:spPr>
      </p:pic>
      <p:pic>
        <p:nvPicPr>
          <p:cNvPr id="6" name="Picture 5" descr="Icon&#10;&#10;Description automatically generated">
            <a:extLst>
              <a:ext uri="{FF2B5EF4-FFF2-40B4-BE49-F238E27FC236}">
                <a16:creationId xmlns:a16="http://schemas.microsoft.com/office/drawing/2014/main" id="{C66323C1-5590-9D47-827C-B1589A4388CF}"/>
              </a:ext>
            </a:extLst>
          </p:cNvPr>
          <p:cNvPicPr>
            <a:picLocks noChangeAspect="1"/>
          </p:cNvPicPr>
          <p:nvPr/>
        </p:nvPicPr>
        <p:blipFill>
          <a:blip r:embed="rId6"/>
          <a:stretch>
            <a:fillRect/>
          </a:stretch>
        </p:blipFill>
        <p:spPr>
          <a:xfrm>
            <a:off x="149313" y="3418828"/>
            <a:ext cx="5275094" cy="764888"/>
          </a:xfrm>
          <a:prstGeom prst="rect">
            <a:avLst/>
          </a:prstGeom>
          <a:noFill/>
          <a:ln>
            <a:noFill/>
          </a:ln>
        </p:spPr>
      </p:pic>
      <p:sp>
        <p:nvSpPr>
          <p:cNvPr id="13" name="Content Placeholder 4">
            <a:extLst>
              <a:ext uri="{FF2B5EF4-FFF2-40B4-BE49-F238E27FC236}">
                <a16:creationId xmlns:a16="http://schemas.microsoft.com/office/drawing/2014/main" id="{99A40494-1281-421D-9A4B-9A95B9F4FF95}"/>
              </a:ext>
            </a:extLst>
          </p:cNvPr>
          <p:cNvSpPr>
            <a:spLocks noGrp="1"/>
          </p:cNvSpPr>
          <p:nvPr>
            <p:ph idx="11"/>
          </p:nvPr>
        </p:nvSpPr>
        <p:spPr>
          <a:xfrm>
            <a:off x="149313" y="4784089"/>
            <a:ext cx="8131087" cy="280036"/>
          </a:xfrm>
        </p:spPr>
        <p:txBody>
          <a:bodyPr/>
          <a:lstStyle/>
          <a:p>
            <a:endParaRPr lang="en-US"/>
          </a:p>
        </p:txBody>
      </p:sp>
      <p:cxnSp>
        <p:nvCxnSpPr>
          <p:cNvPr id="12" name="Straight Arrow Connector 11">
            <a:extLst>
              <a:ext uri="{FF2B5EF4-FFF2-40B4-BE49-F238E27FC236}">
                <a16:creationId xmlns:a16="http://schemas.microsoft.com/office/drawing/2014/main" id="{1AA03D44-D55A-8C4A-9A7F-F72121C091D0}"/>
              </a:ext>
            </a:extLst>
          </p:cNvPr>
          <p:cNvCxnSpPr>
            <a:cxnSpLocks/>
          </p:cNvCxnSpPr>
          <p:nvPr/>
        </p:nvCxnSpPr>
        <p:spPr>
          <a:xfrm>
            <a:off x="2786860" y="2882273"/>
            <a:ext cx="7621" cy="472736"/>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F3F38FB1-5C9F-844D-A54E-7C2F5C2D134D}"/>
              </a:ext>
            </a:extLst>
          </p:cNvPr>
          <p:cNvSpPr txBox="1"/>
          <p:nvPr/>
        </p:nvSpPr>
        <p:spPr>
          <a:xfrm>
            <a:off x="5477762" y="1543445"/>
            <a:ext cx="3516925" cy="2677656"/>
          </a:xfrm>
          <a:prstGeom prst="rect">
            <a:avLst/>
          </a:prstGeom>
          <a:noFill/>
        </p:spPr>
        <p:txBody>
          <a:bodyPr wrap="square" rtlCol="0">
            <a:spAutoFit/>
          </a:bodyPr>
          <a:lstStyle/>
          <a:p>
            <a:pPr marL="285750" indent="-285750" algn="just">
              <a:buFont typeface="Arial" panose="020B0604020202020204" pitchFamily="34" charset="0"/>
              <a:buChar char="•"/>
            </a:pPr>
            <a:r>
              <a:rPr lang="en-US" sz="1400" dirty="0"/>
              <a:t>Utilized MATLAB’s </a:t>
            </a:r>
            <a:r>
              <a:rPr lang="en-US" sz="1400" dirty="0" err="1"/>
              <a:t>regionprops</a:t>
            </a:r>
            <a:r>
              <a:rPr lang="en-US" sz="1400" dirty="0"/>
              <a:t> function, which works exceptionally well with binary images.</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r>
              <a:rPr lang="en-US" sz="1400" dirty="0"/>
              <a:t>Limitations:</a:t>
            </a:r>
          </a:p>
          <a:p>
            <a:pPr marL="742950" lvl="1" indent="-285750" algn="just">
              <a:buFont typeface="Wingdings" pitchFamily="2" charset="2"/>
              <a:buChar char="v"/>
            </a:pPr>
            <a:r>
              <a:rPr lang="en-US" sz="1400" dirty="0"/>
              <a:t>The letter ‘</a:t>
            </a:r>
            <a:r>
              <a:rPr lang="en-US" sz="1400" dirty="0" err="1"/>
              <a:t>i</a:t>
            </a:r>
            <a:r>
              <a:rPr lang="en-US" sz="1400" dirty="0"/>
              <a:t>’, which the dot is separated from the actual letter. – should not be a problem because all characters should be capitalized.</a:t>
            </a:r>
          </a:p>
          <a:p>
            <a:pPr marL="742950" lvl="1" indent="-285750" algn="just">
              <a:buFont typeface="Wingdings" pitchFamily="2" charset="2"/>
              <a:buChar char="v"/>
            </a:pPr>
            <a:r>
              <a:rPr lang="en-US" sz="1400" dirty="0"/>
              <a:t>: and ; - should not be a problem because license plates does not contain these special characters.</a:t>
            </a:r>
          </a:p>
        </p:txBody>
      </p:sp>
      <p:pic>
        <p:nvPicPr>
          <p:cNvPr id="15" name="Audio 14">
            <a:hlinkClick r:id="" action="ppaction://media"/>
            <a:extLst>
              <a:ext uri="{FF2B5EF4-FFF2-40B4-BE49-F238E27FC236}">
                <a16:creationId xmlns:a16="http://schemas.microsoft.com/office/drawing/2014/main" id="{94A65D8C-14EC-5649-BFC8-2601CAC0CC6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869080332"/>
      </p:ext>
    </p:extLst>
  </p:cSld>
  <p:clrMapOvr>
    <a:masterClrMapping/>
  </p:clrMapOvr>
  <mc:AlternateContent xmlns:mc="http://schemas.openxmlformats.org/markup-compatibility/2006">
    <mc:Choice xmlns:p159="http://schemas.microsoft.com/office/powerpoint/2015/09/main" Requires="p159">
      <p:transition spd="slow" advTm="76900">
        <p159:morph option="byObject"/>
      </p:transition>
    </mc:Choice>
    <mc:Fallback>
      <p:transition spd="slow" advTm="769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CCBF7-7EA6-5346-867E-412BFFF5B8C6}"/>
              </a:ext>
            </a:extLst>
          </p:cNvPr>
          <p:cNvSpPr>
            <a:spLocks noGrp="1"/>
          </p:cNvSpPr>
          <p:nvPr>
            <p:ph type="title"/>
          </p:nvPr>
        </p:nvSpPr>
        <p:spPr>
          <a:xfrm>
            <a:off x="141692" y="229257"/>
            <a:ext cx="8858161" cy="857250"/>
          </a:xfrm>
        </p:spPr>
        <p:txBody>
          <a:bodyPr/>
          <a:lstStyle/>
          <a:p>
            <a:r>
              <a:rPr lang="en-US" dirty="0"/>
              <a:t>Processing Procedure – </a:t>
            </a:r>
            <a:r>
              <a:rPr lang="en-US" dirty="0" err="1"/>
              <a:t>anprGUI.m</a:t>
            </a:r>
            <a:endParaRPr lang="en-US" dirty="0"/>
          </a:p>
        </p:txBody>
      </p:sp>
      <p:sp>
        <p:nvSpPr>
          <p:cNvPr id="3" name="Content Placeholder 2">
            <a:extLst>
              <a:ext uri="{FF2B5EF4-FFF2-40B4-BE49-F238E27FC236}">
                <a16:creationId xmlns:a16="http://schemas.microsoft.com/office/drawing/2014/main" id="{4DB1FD48-B97D-2E43-A71A-735C5EF94DCB}"/>
              </a:ext>
            </a:extLst>
          </p:cNvPr>
          <p:cNvSpPr>
            <a:spLocks noGrp="1"/>
          </p:cNvSpPr>
          <p:nvPr>
            <p:ph idx="1"/>
          </p:nvPr>
        </p:nvSpPr>
        <p:spPr/>
        <p:txBody>
          <a:bodyPr>
            <a:normAutofit/>
          </a:bodyPr>
          <a:lstStyle/>
          <a:p>
            <a:r>
              <a:rPr lang="en-US" sz="1400" dirty="0"/>
              <a:t>Detect and localize a license plate in an input image/frame.</a:t>
            </a:r>
          </a:p>
        </p:txBody>
      </p:sp>
      <p:sp>
        <p:nvSpPr>
          <p:cNvPr id="4" name="Text Placeholder 3">
            <a:extLst>
              <a:ext uri="{FF2B5EF4-FFF2-40B4-BE49-F238E27FC236}">
                <a16:creationId xmlns:a16="http://schemas.microsoft.com/office/drawing/2014/main" id="{1649BAFD-BBE9-0940-A464-621D3053838A}"/>
              </a:ext>
            </a:extLst>
          </p:cNvPr>
          <p:cNvSpPr>
            <a:spLocks noGrp="1"/>
          </p:cNvSpPr>
          <p:nvPr>
            <p:ph type="body" sz="quarter" idx="15"/>
          </p:nvPr>
        </p:nvSpPr>
        <p:spPr/>
        <p:txBody>
          <a:bodyPr/>
          <a:lstStyle/>
          <a:p>
            <a:r>
              <a:rPr lang="en-US" dirty="0"/>
              <a:t>Step #1</a:t>
            </a:r>
          </a:p>
        </p:txBody>
      </p:sp>
      <p:sp>
        <p:nvSpPr>
          <p:cNvPr id="5" name="Content Placeholder 4">
            <a:extLst>
              <a:ext uri="{FF2B5EF4-FFF2-40B4-BE49-F238E27FC236}">
                <a16:creationId xmlns:a16="http://schemas.microsoft.com/office/drawing/2014/main" id="{65FB2318-2C45-574A-B233-956FF9CF5471}"/>
              </a:ext>
            </a:extLst>
          </p:cNvPr>
          <p:cNvSpPr>
            <a:spLocks noGrp="1"/>
          </p:cNvSpPr>
          <p:nvPr>
            <p:ph idx="13"/>
          </p:nvPr>
        </p:nvSpPr>
        <p:spPr/>
        <p:txBody>
          <a:bodyPr>
            <a:normAutofit/>
          </a:bodyPr>
          <a:lstStyle/>
          <a:p>
            <a:r>
              <a:rPr lang="en-US" sz="1400" dirty="0"/>
              <a:t>Extract the features/characters from the license plate.</a:t>
            </a:r>
          </a:p>
        </p:txBody>
      </p:sp>
      <p:sp>
        <p:nvSpPr>
          <p:cNvPr id="6" name="Text Placeholder 5">
            <a:extLst>
              <a:ext uri="{FF2B5EF4-FFF2-40B4-BE49-F238E27FC236}">
                <a16:creationId xmlns:a16="http://schemas.microsoft.com/office/drawing/2014/main" id="{AB15BD7C-EF4F-C444-AE45-ABFDF032079E}"/>
              </a:ext>
            </a:extLst>
          </p:cNvPr>
          <p:cNvSpPr>
            <a:spLocks noGrp="1"/>
          </p:cNvSpPr>
          <p:nvPr>
            <p:ph type="body" sz="quarter" idx="19"/>
          </p:nvPr>
        </p:nvSpPr>
        <p:spPr/>
        <p:txBody>
          <a:bodyPr/>
          <a:lstStyle/>
          <a:p>
            <a:r>
              <a:rPr lang="en-US" dirty="0"/>
              <a:t>Step #2</a:t>
            </a:r>
          </a:p>
        </p:txBody>
      </p:sp>
      <p:sp>
        <p:nvSpPr>
          <p:cNvPr id="7" name="Content Placeholder 6">
            <a:extLst>
              <a:ext uri="{FF2B5EF4-FFF2-40B4-BE49-F238E27FC236}">
                <a16:creationId xmlns:a16="http://schemas.microsoft.com/office/drawing/2014/main" id="{E106A0E4-207A-6748-87CB-AA5F0332D4E4}"/>
              </a:ext>
            </a:extLst>
          </p:cNvPr>
          <p:cNvSpPr>
            <a:spLocks noGrp="1"/>
          </p:cNvSpPr>
          <p:nvPr>
            <p:ph idx="12"/>
          </p:nvPr>
        </p:nvSpPr>
        <p:spPr/>
        <p:txBody>
          <a:bodyPr>
            <a:normAutofit/>
          </a:bodyPr>
          <a:lstStyle/>
          <a:p>
            <a:r>
              <a:rPr lang="en-US" sz="1400" dirty="0"/>
              <a:t>Apply OCR algorithms to recognize the characters.</a:t>
            </a:r>
          </a:p>
        </p:txBody>
      </p:sp>
      <p:sp>
        <p:nvSpPr>
          <p:cNvPr id="8" name="Text Placeholder 7">
            <a:extLst>
              <a:ext uri="{FF2B5EF4-FFF2-40B4-BE49-F238E27FC236}">
                <a16:creationId xmlns:a16="http://schemas.microsoft.com/office/drawing/2014/main" id="{CE4454E8-3451-474B-9392-446F17679B37}"/>
              </a:ext>
            </a:extLst>
          </p:cNvPr>
          <p:cNvSpPr>
            <a:spLocks noGrp="1"/>
          </p:cNvSpPr>
          <p:nvPr>
            <p:ph type="body" sz="quarter" idx="20"/>
          </p:nvPr>
        </p:nvSpPr>
        <p:spPr/>
        <p:txBody>
          <a:bodyPr/>
          <a:lstStyle/>
          <a:p>
            <a:r>
              <a:rPr lang="en-US" dirty="0"/>
              <a:t>Step #3</a:t>
            </a:r>
          </a:p>
        </p:txBody>
      </p:sp>
      <p:sp>
        <p:nvSpPr>
          <p:cNvPr id="18" name="Rectangle 17">
            <a:extLst>
              <a:ext uri="{FF2B5EF4-FFF2-40B4-BE49-F238E27FC236}">
                <a16:creationId xmlns:a16="http://schemas.microsoft.com/office/drawing/2014/main" id="{3C558C33-9310-4F4A-8693-A262C57601A1}"/>
              </a:ext>
            </a:extLst>
          </p:cNvPr>
          <p:cNvSpPr/>
          <p:nvPr/>
        </p:nvSpPr>
        <p:spPr>
          <a:xfrm>
            <a:off x="6106986" y="1144265"/>
            <a:ext cx="2942929" cy="2968613"/>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83DF6210-CA61-1F4B-95DB-CBD8E929428C}"/>
              </a:ext>
            </a:extLst>
          </p:cNvPr>
          <p:cNvCxnSpPr>
            <a:cxnSpLocks/>
          </p:cNvCxnSpPr>
          <p:nvPr/>
        </p:nvCxnSpPr>
        <p:spPr>
          <a:xfrm>
            <a:off x="4570772" y="2619306"/>
            <a:ext cx="7621" cy="472736"/>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pic>
        <p:nvPicPr>
          <p:cNvPr id="15" name="Graphic 14" descr="Badge Tick1 with solid fill">
            <a:extLst>
              <a:ext uri="{FF2B5EF4-FFF2-40B4-BE49-F238E27FC236}">
                <a16:creationId xmlns:a16="http://schemas.microsoft.com/office/drawing/2014/main" id="{57C11989-C531-0F41-A3EF-CD6D39D1A47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87136" y="4059792"/>
            <a:ext cx="450850" cy="450850"/>
          </a:xfrm>
          <a:prstGeom prst="rect">
            <a:avLst/>
          </a:prstGeom>
        </p:spPr>
      </p:pic>
      <p:pic>
        <p:nvPicPr>
          <p:cNvPr id="17" name="Graphic 16" descr="Badge Tick1 with solid fill">
            <a:extLst>
              <a:ext uri="{FF2B5EF4-FFF2-40B4-BE49-F238E27FC236}">
                <a16:creationId xmlns:a16="http://schemas.microsoft.com/office/drawing/2014/main" id="{5BC3A089-783F-314C-A595-8C53B4C957D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877627" y="4078879"/>
            <a:ext cx="450850" cy="450850"/>
          </a:xfrm>
          <a:prstGeom prst="rect">
            <a:avLst/>
          </a:prstGeom>
        </p:spPr>
      </p:pic>
      <p:pic>
        <p:nvPicPr>
          <p:cNvPr id="12" name="Content Placeholder 11">
            <a:extLst>
              <a:ext uri="{FF2B5EF4-FFF2-40B4-BE49-F238E27FC236}">
                <a16:creationId xmlns:a16="http://schemas.microsoft.com/office/drawing/2014/main" id="{0DC08D93-77B6-5F47-97C5-19485938C17E}"/>
              </a:ext>
            </a:extLst>
          </p:cNvPr>
          <p:cNvPicPr>
            <a:picLocks noGrp="1" noChangeAspect="1"/>
          </p:cNvPicPr>
          <p:nvPr>
            <p:ph idx="11"/>
          </p:nvPr>
        </p:nvPicPr>
        <p:blipFill>
          <a:blip r:embed="rId8"/>
          <a:stretch>
            <a:fillRect/>
          </a:stretch>
        </p:blipFill>
        <p:spPr>
          <a:xfrm>
            <a:off x="238219" y="1910171"/>
            <a:ext cx="2696918" cy="1849657"/>
          </a:xfrm>
        </p:spPr>
      </p:pic>
      <p:pic>
        <p:nvPicPr>
          <p:cNvPr id="19" name="Picture 18" descr="A picture containing text, tableware, clipart, dishware&#10;&#10;Description automatically generated">
            <a:extLst>
              <a:ext uri="{FF2B5EF4-FFF2-40B4-BE49-F238E27FC236}">
                <a16:creationId xmlns:a16="http://schemas.microsoft.com/office/drawing/2014/main" id="{1B871B51-4715-124D-8E5E-235F0465741A}"/>
              </a:ext>
            </a:extLst>
          </p:cNvPr>
          <p:cNvPicPr>
            <a:picLocks noChangeAspect="1"/>
          </p:cNvPicPr>
          <p:nvPr/>
        </p:nvPicPr>
        <p:blipFill>
          <a:blip r:embed="rId9"/>
          <a:stretch>
            <a:fillRect/>
          </a:stretch>
        </p:blipFill>
        <p:spPr>
          <a:xfrm>
            <a:off x="3253956" y="1949150"/>
            <a:ext cx="2647791" cy="680051"/>
          </a:xfrm>
          <a:prstGeom prst="rect">
            <a:avLst/>
          </a:prstGeom>
        </p:spPr>
      </p:pic>
      <p:pic>
        <p:nvPicPr>
          <p:cNvPr id="23" name="Picture 22" descr="Icon&#10;&#10;Description automatically generated">
            <a:extLst>
              <a:ext uri="{FF2B5EF4-FFF2-40B4-BE49-F238E27FC236}">
                <a16:creationId xmlns:a16="http://schemas.microsoft.com/office/drawing/2014/main" id="{520110E4-D77C-FF43-BBB5-DCBDD1F73D05}"/>
              </a:ext>
            </a:extLst>
          </p:cNvPr>
          <p:cNvPicPr>
            <a:picLocks noChangeAspect="1"/>
          </p:cNvPicPr>
          <p:nvPr/>
        </p:nvPicPr>
        <p:blipFill>
          <a:blip r:embed="rId10"/>
          <a:stretch>
            <a:fillRect/>
          </a:stretch>
        </p:blipFill>
        <p:spPr>
          <a:xfrm>
            <a:off x="3295871" y="3133663"/>
            <a:ext cx="2563960" cy="374253"/>
          </a:xfrm>
          <a:prstGeom prst="rect">
            <a:avLst/>
          </a:prstGeom>
        </p:spPr>
      </p:pic>
      <p:pic>
        <p:nvPicPr>
          <p:cNvPr id="26" name="Picture 25" descr="Graphical user interface, text, application&#10;&#10;Description automatically generated">
            <a:extLst>
              <a:ext uri="{FF2B5EF4-FFF2-40B4-BE49-F238E27FC236}">
                <a16:creationId xmlns:a16="http://schemas.microsoft.com/office/drawing/2014/main" id="{2DDA95FF-DAA7-9041-9964-E84C00D06E89}"/>
              </a:ext>
            </a:extLst>
          </p:cNvPr>
          <p:cNvPicPr>
            <a:picLocks noChangeAspect="1"/>
          </p:cNvPicPr>
          <p:nvPr/>
        </p:nvPicPr>
        <p:blipFill>
          <a:blip r:embed="rId11"/>
          <a:stretch>
            <a:fillRect/>
          </a:stretch>
        </p:blipFill>
        <p:spPr>
          <a:xfrm>
            <a:off x="6638650" y="2136916"/>
            <a:ext cx="1879600" cy="1270000"/>
          </a:xfrm>
          <a:prstGeom prst="rect">
            <a:avLst/>
          </a:prstGeom>
        </p:spPr>
      </p:pic>
      <p:pic>
        <p:nvPicPr>
          <p:cNvPr id="27" name="Audio 26">
            <a:hlinkClick r:id="" action="ppaction://media"/>
            <a:extLst>
              <a:ext uri="{FF2B5EF4-FFF2-40B4-BE49-F238E27FC236}">
                <a16:creationId xmlns:a16="http://schemas.microsoft.com/office/drawing/2014/main" id="{0B35D24F-D8A1-064A-86DF-615D27B0857D}"/>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8178800" y="4178300"/>
            <a:ext cx="812800" cy="812800"/>
          </a:xfrm>
          <a:prstGeom prst="rect">
            <a:avLst/>
          </a:prstGeom>
        </p:spPr>
      </p:pic>
    </p:spTree>
    <p:custDataLst>
      <p:tags r:id="rId1"/>
    </p:custDataLst>
    <p:extLst>
      <p:ext uri="{BB962C8B-B14F-4D97-AF65-F5344CB8AC3E}">
        <p14:creationId xmlns:p14="http://schemas.microsoft.com/office/powerpoint/2010/main" val="4034791827"/>
      </p:ext>
    </p:extLst>
  </p:cSld>
  <p:clrMapOvr>
    <a:masterClrMapping/>
  </p:clrMapOvr>
  <mc:AlternateContent xmlns:mc="http://schemas.openxmlformats.org/markup-compatibility/2006">
    <mc:Choice xmlns:p159="http://schemas.microsoft.com/office/powerpoint/2015/09/main" Requires="p159">
      <p:transition spd="slow" advTm="10961">
        <p159:morph option="byObject"/>
      </p:transition>
    </mc:Choice>
    <mc:Fallback>
      <p:transition spd="slow" advTm="109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dissolve">
                                      <p:cBhvr>
                                        <p:cTn id="1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27"/>
                </p:tgtEl>
              </p:cMediaNode>
            </p:audio>
          </p:childTnLst>
        </p:cTn>
      </p:par>
    </p:tnLst>
    <p:bldLst>
      <p:bldP spid="1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DB161-AD12-BF47-BD86-496E84754FC8}"/>
              </a:ext>
            </a:extLst>
          </p:cNvPr>
          <p:cNvSpPr>
            <a:spLocks noGrp="1"/>
          </p:cNvSpPr>
          <p:nvPr>
            <p:ph type="title"/>
          </p:nvPr>
        </p:nvSpPr>
        <p:spPr/>
        <p:txBody>
          <a:bodyPr/>
          <a:lstStyle/>
          <a:p>
            <a:r>
              <a:rPr lang="en-US" dirty="0"/>
              <a:t>Template matching</a:t>
            </a:r>
          </a:p>
        </p:txBody>
      </p:sp>
      <p:sp>
        <p:nvSpPr>
          <p:cNvPr id="4" name="Content Placeholder 3">
            <a:extLst>
              <a:ext uri="{FF2B5EF4-FFF2-40B4-BE49-F238E27FC236}">
                <a16:creationId xmlns:a16="http://schemas.microsoft.com/office/drawing/2014/main" id="{FD931325-EC06-0347-97A6-07D91979F2E3}"/>
              </a:ext>
            </a:extLst>
          </p:cNvPr>
          <p:cNvSpPr>
            <a:spLocks noGrp="1"/>
          </p:cNvSpPr>
          <p:nvPr>
            <p:ph idx="11"/>
          </p:nvPr>
        </p:nvSpPr>
        <p:spPr/>
        <p:txBody>
          <a:bodyPr/>
          <a:lstStyle/>
          <a:p>
            <a:endParaRPr lang="en-US"/>
          </a:p>
        </p:txBody>
      </p:sp>
      <p:sp>
        <p:nvSpPr>
          <p:cNvPr id="7" name="Content Placeholder 6">
            <a:extLst>
              <a:ext uri="{FF2B5EF4-FFF2-40B4-BE49-F238E27FC236}">
                <a16:creationId xmlns:a16="http://schemas.microsoft.com/office/drawing/2014/main" id="{84FECEA1-410D-E749-ABD9-53F9F9537C21}"/>
              </a:ext>
            </a:extLst>
          </p:cNvPr>
          <p:cNvSpPr>
            <a:spLocks noGrp="1"/>
          </p:cNvSpPr>
          <p:nvPr>
            <p:ph idx="1"/>
          </p:nvPr>
        </p:nvSpPr>
        <p:spPr>
          <a:xfrm>
            <a:off x="149313" y="1200151"/>
            <a:ext cx="4422687" cy="3394472"/>
          </a:xfrm>
        </p:spPr>
        <p:txBody>
          <a:bodyPr/>
          <a:lstStyle/>
          <a:p>
            <a:r>
              <a:rPr lang="en-US" dirty="0"/>
              <a:t>Simplest form of OCR: template matching</a:t>
            </a:r>
          </a:p>
          <a:p>
            <a:r>
              <a:rPr lang="en-US" dirty="0"/>
              <a:t>Load templates of characters in the memory, then correlate each input character with every characters in the system for best match.</a:t>
            </a:r>
          </a:p>
          <a:p>
            <a:r>
              <a:rPr lang="en-US" dirty="0"/>
              <a:t>Limitations:</a:t>
            </a:r>
          </a:p>
          <a:p>
            <a:pPr lvl="1"/>
            <a:r>
              <a:rPr lang="en-US" dirty="0"/>
              <a:t>Would not do well with bad templates</a:t>
            </a:r>
          </a:p>
          <a:p>
            <a:pPr lvl="1"/>
            <a:r>
              <a:rPr lang="en-US" dirty="0"/>
              <a:t>Poor processing techniques</a:t>
            </a:r>
          </a:p>
          <a:p>
            <a:pPr lvl="1"/>
            <a:r>
              <a:rPr lang="en-US" dirty="0"/>
              <a:t>Missing templates</a:t>
            </a:r>
          </a:p>
        </p:txBody>
      </p:sp>
      <p:pic>
        <p:nvPicPr>
          <p:cNvPr id="8" name="Picture 7" descr="Icon&#10;&#10;Description automatically generated">
            <a:extLst>
              <a:ext uri="{FF2B5EF4-FFF2-40B4-BE49-F238E27FC236}">
                <a16:creationId xmlns:a16="http://schemas.microsoft.com/office/drawing/2014/main" id="{4E560FE2-500D-3F42-A4AD-DC873F92FD06}"/>
              </a:ext>
            </a:extLst>
          </p:cNvPr>
          <p:cNvPicPr>
            <a:picLocks noChangeAspect="1"/>
          </p:cNvPicPr>
          <p:nvPr/>
        </p:nvPicPr>
        <p:blipFill>
          <a:blip r:embed="rId5"/>
          <a:stretch>
            <a:fillRect/>
          </a:stretch>
        </p:blipFill>
        <p:spPr>
          <a:xfrm>
            <a:off x="4596484" y="1811696"/>
            <a:ext cx="4410990" cy="643858"/>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BFF1EF6E-1969-D34D-B9BD-A0821549F5AE}"/>
              </a:ext>
            </a:extLst>
          </p:cNvPr>
          <p:cNvPicPr>
            <a:picLocks noChangeAspect="1"/>
          </p:cNvPicPr>
          <p:nvPr/>
        </p:nvPicPr>
        <p:blipFill>
          <a:blip r:embed="rId6"/>
          <a:stretch>
            <a:fillRect/>
          </a:stretch>
        </p:blipFill>
        <p:spPr>
          <a:xfrm>
            <a:off x="5862179" y="2984821"/>
            <a:ext cx="1879600" cy="1270000"/>
          </a:xfrm>
          <a:prstGeom prst="rect">
            <a:avLst/>
          </a:prstGeom>
        </p:spPr>
      </p:pic>
      <p:pic>
        <p:nvPicPr>
          <p:cNvPr id="12" name="Audio 11">
            <a:hlinkClick r:id="" action="ppaction://media"/>
            <a:extLst>
              <a:ext uri="{FF2B5EF4-FFF2-40B4-BE49-F238E27FC236}">
                <a16:creationId xmlns:a16="http://schemas.microsoft.com/office/drawing/2014/main" id="{8BA625ED-1938-5C44-A977-47197CF64DD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516863502"/>
      </p:ext>
    </p:extLst>
  </p:cSld>
  <p:clrMapOvr>
    <a:masterClrMapping/>
  </p:clrMapOvr>
  <mc:AlternateContent xmlns:mc="http://schemas.openxmlformats.org/markup-compatibility/2006">
    <mc:Choice xmlns:p159="http://schemas.microsoft.com/office/powerpoint/2015/09/main" Requires="p159">
      <p:transition spd="slow" advTm="34854">
        <p159:morph option="byObject"/>
      </p:transition>
    </mc:Choice>
    <mc:Fallback>
      <p:transition spd="slow" advTm="348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92FC6-04B4-E94F-A3DB-6725A939116A}"/>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EB2F8CFC-088F-B94E-8F38-4106FEF0C258}"/>
              </a:ext>
            </a:extLst>
          </p:cNvPr>
          <p:cNvSpPr>
            <a:spLocks noGrp="1"/>
          </p:cNvSpPr>
          <p:nvPr>
            <p:ph idx="11"/>
          </p:nvPr>
        </p:nvSpPr>
        <p:spPr>
          <a:xfrm>
            <a:off x="149225" y="4863464"/>
            <a:ext cx="8131087" cy="280036"/>
          </a:xfrm>
        </p:spPr>
        <p:txBody>
          <a:bodyPr>
            <a:normAutofit fontScale="92500" lnSpcReduction="20000"/>
          </a:bodyPr>
          <a:lstStyle/>
          <a:p>
            <a:r>
              <a:rPr lang="en-US" dirty="0"/>
              <a:t>Source: https://</a:t>
            </a:r>
            <a:r>
              <a:rPr lang="en-US" dirty="0" err="1"/>
              <a:t>www.businesswire.com</a:t>
            </a:r>
            <a:r>
              <a:rPr lang="en-US" dirty="0"/>
              <a:t>/news/home/20170524005697/</a:t>
            </a:r>
            <a:r>
              <a:rPr lang="en-US" dirty="0" err="1"/>
              <a:t>en</a:t>
            </a:r>
            <a:r>
              <a:rPr lang="en-US" dirty="0"/>
              <a:t>/Global-Automatic-Number-Plate-Recognition-Market-Projected-to-be-Worth-USD-1112.5-Million-by-2021-Technavio</a:t>
            </a:r>
          </a:p>
        </p:txBody>
      </p:sp>
      <p:graphicFrame>
        <p:nvGraphicFramePr>
          <p:cNvPr id="11" name="Content Placeholder 10">
            <a:extLst>
              <a:ext uri="{FF2B5EF4-FFF2-40B4-BE49-F238E27FC236}">
                <a16:creationId xmlns:a16="http://schemas.microsoft.com/office/drawing/2014/main" id="{A72B3FD2-9A27-A640-BF98-9BE5C1693300}"/>
              </a:ext>
            </a:extLst>
          </p:cNvPr>
          <p:cNvGraphicFramePr>
            <a:graphicFrameLocks noGrp="1"/>
          </p:cNvGraphicFramePr>
          <p:nvPr>
            <p:ph idx="1"/>
            <p:extLst>
              <p:ext uri="{D42A27DB-BD31-4B8C-83A1-F6EECF244321}">
                <p14:modId xmlns:p14="http://schemas.microsoft.com/office/powerpoint/2010/main" val="2764289058"/>
              </p:ext>
            </p:extLst>
          </p:nvPr>
        </p:nvGraphicFramePr>
        <p:xfrm>
          <a:off x="3300248" y="1200150"/>
          <a:ext cx="5707226" cy="3394075"/>
        </p:xfrm>
        <a:graphic>
          <a:graphicData uri="http://schemas.openxmlformats.org/drawingml/2006/chart">
            <c:chart xmlns:c="http://schemas.openxmlformats.org/drawingml/2006/chart" xmlns:r="http://schemas.openxmlformats.org/officeDocument/2006/relationships" r:id="rId5"/>
          </a:graphicData>
        </a:graphic>
      </p:graphicFrame>
      <p:sp>
        <p:nvSpPr>
          <p:cNvPr id="12" name="TextBox 11">
            <a:extLst>
              <a:ext uri="{FF2B5EF4-FFF2-40B4-BE49-F238E27FC236}">
                <a16:creationId xmlns:a16="http://schemas.microsoft.com/office/drawing/2014/main" id="{A038AB22-2CBD-4046-B927-3A5C6D65E0BD}"/>
              </a:ext>
            </a:extLst>
          </p:cNvPr>
          <p:cNvSpPr txBox="1"/>
          <p:nvPr/>
        </p:nvSpPr>
        <p:spPr>
          <a:xfrm>
            <a:off x="213233" y="1200150"/>
            <a:ext cx="3471799" cy="3170099"/>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lgn="just">
              <a:buFont typeface="Arial" panose="020B0604020202020204" pitchFamily="34" charset="0"/>
              <a:buChar char="•"/>
            </a:pPr>
            <a:r>
              <a:rPr lang="en-US" sz="1400" dirty="0"/>
              <a:t>“Front-loading” is very important when it comes to any recognition system, and more specifically, ANPR systems in this case.</a:t>
            </a:r>
          </a:p>
          <a:p>
            <a:pPr algn="just"/>
            <a:endParaRPr lang="en-US" sz="1400" dirty="0"/>
          </a:p>
          <a:p>
            <a:pPr marL="285750" indent="-285750" algn="just">
              <a:buFont typeface="Arial" panose="020B0604020202020204" pitchFamily="34" charset="0"/>
              <a:buChar char="•"/>
            </a:pPr>
            <a:r>
              <a:rPr lang="en-US" sz="1400" dirty="0"/>
              <a:t>Highlight the importance of fast shutter speed settings to avoid motion blur in certain application (highway traffic) – a working progress.</a:t>
            </a:r>
          </a:p>
          <a:p>
            <a:pPr algn="just"/>
            <a:endParaRPr lang="en-US" sz="1400" dirty="0"/>
          </a:p>
          <a:p>
            <a:pPr marL="285750" indent="-285750" algn="just">
              <a:buFont typeface="Arial" panose="020B0604020202020204" pitchFamily="34" charset="0"/>
              <a:buChar char="•"/>
            </a:pPr>
            <a:r>
              <a:rPr lang="en-US" sz="1400" dirty="0"/>
              <a:t>Existing ANPR systems excel in smaller scale applications, such as surveillance and fast -food drive through.</a:t>
            </a:r>
          </a:p>
        </p:txBody>
      </p:sp>
      <p:pic>
        <p:nvPicPr>
          <p:cNvPr id="13" name="Audio 12">
            <a:hlinkClick r:id="" action="ppaction://media"/>
            <a:extLst>
              <a:ext uri="{FF2B5EF4-FFF2-40B4-BE49-F238E27FC236}">
                <a16:creationId xmlns:a16="http://schemas.microsoft.com/office/drawing/2014/main" id="{555F8266-0EDB-2942-9C2A-CFCC4C85BB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390978739"/>
      </p:ext>
    </p:extLst>
  </p:cSld>
  <p:clrMapOvr>
    <a:masterClrMapping/>
  </p:clrMapOvr>
  <mc:AlternateContent xmlns:mc="http://schemas.openxmlformats.org/markup-compatibility/2006">
    <mc:Choice xmlns:p159="http://schemas.microsoft.com/office/powerpoint/2015/09/main" Requires="p159">
      <p:transition spd="slow" advTm="56208">
        <p159:morph option="byObject"/>
      </p:transition>
    </mc:Choice>
    <mc:Fallback>
      <p:transition spd="slow" advTm="562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61BB8-9090-B044-8FCE-CB18B4C18BC7}"/>
              </a:ext>
            </a:extLst>
          </p:cNvPr>
          <p:cNvSpPr>
            <a:spLocks noGrp="1"/>
          </p:cNvSpPr>
          <p:nvPr>
            <p:ph type="ctrTitle"/>
          </p:nvPr>
        </p:nvSpPr>
        <p:spPr/>
        <p:txBody>
          <a:bodyPr/>
          <a:lstStyle/>
          <a:p>
            <a:r>
              <a:rPr lang="en-US" dirty="0"/>
              <a:t>MATLAB DEMO</a:t>
            </a:r>
          </a:p>
        </p:txBody>
      </p:sp>
      <p:sp>
        <p:nvSpPr>
          <p:cNvPr id="5" name="Text Placeholder 4">
            <a:extLst>
              <a:ext uri="{FF2B5EF4-FFF2-40B4-BE49-F238E27FC236}">
                <a16:creationId xmlns:a16="http://schemas.microsoft.com/office/drawing/2014/main" id="{8F388908-01BB-804F-96B4-05F802FC8DCA}"/>
              </a:ext>
            </a:extLst>
          </p:cNvPr>
          <p:cNvSpPr>
            <a:spLocks noGrp="1"/>
          </p:cNvSpPr>
          <p:nvPr>
            <p:ph type="body" sz="quarter" idx="12"/>
          </p:nvPr>
        </p:nvSpPr>
        <p:spPr/>
        <p:txBody>
          <a:bodyPr/>
          <a:lstStyle/>
          <a:p>
            <a:r>
              <a:rPr lang="en-US" dirty="0" err="1"/>
              <a:t>github.com</a:t>
            </a:r>
            <a:r>
              <a:rPr lang="en-US" dirty="0"/>
              <a:t>/</a:t>
            </a:r>
            <a:r>
              <a:rPr lang="en-US" dirty="0" err="1"/>
              <a:t>xhungn</a:t>
            </a:r>
            <a:endParaRPr lang="en-US" dirty="0"/>
          </a:p>
        </p:txBody>
      </p:sp>
    </p:spTree>
    <p:extLst>
      <p:ext uri="{BB962C8B-B14F-4D97-AF65-F5344CB8AC3E}">
        <p14:creationId xmlns:p14="http://schemas.microsoft.com/office/powerpoint/2010/main" val="428312026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E7FF-D158-5340-90A2-371A2AB17E2E}"/>
              </a:ext>
            </a:extLst>
          </p:cNvPr>
          <p:cNvSpPr>
            <a:spLocks noGrp="1"/>
          </p:cNvSpPr>
          <p:nvPr>
            <p:ph type="title"/>
          </p:nvPr>
        </p:nvSpPr>
        <p:spPr/>
        <p:txBody>
          <a:bodyPr/>
          <a:lstStyle/>
          <a:p>
            <a:r>
              <a:rPr lang="en-US" dirty="0"/>
              <a:t>Introduction</a:t>
            </a:r>
          </a:p>
        </p:txBody>
      </p:sp>
      <p:pic>
        <p:nvPicPr>
          <p:cNvPr id="14" name="Content Placeholder 13" descr="Diagram&#10;&#10;Description automatically generated">
            <a:extLst>
              <a:ext uri="{FF2B5EF4-FFF2-40B4-BE49-F238E27FC236}">
                <a16:creationId xmlns:a16="http://schemas.microsoft.com/office/drawing/2014/main" id="{074D1100-E06D-624B-8CFC-1A64CE2C9132}"/>
              </a:ext>
            </a:extLst>
          </p:cNvPr>
          <p:cNvPicPr>
            <a:picLocks noGrp="1" noChangeAspect="1"/>
          </p:cNvPicPr>
          <p:nvPr>
            <p:ph idx="12"/>
          </p:nvPr>
        </p:nvPicPr>
        <p:blipFill>
          <a:blip r:embed="rId5"/>
          <a:stretch>
            <a:fillRect/>
          </a:stretch>
        </p:blipFill>
        <p:spPr>
          <a:xfrm>
            <a:off x="4800149" y="1722784"/>
            <a:ext cx="4326595" cy="2142392"/>
          </a:xfrm>
        </p:spPr>
      </p:pic>
      <p:sp>
        <p:nvSpPr>
          <p:cNvPr id="8" name="Content Placeholder 7">
            <a:extLst>
              <a:ext uri="{FF2B5EF4-FFF2-40B4-BE49-F238E27FC236}">
                <a16:creationId xmlns:a16="http://schemas.microsoft.com/office/drawing/2014/main" id="{D3545B74-FD2A-4048-A1BD-A6A68E0E794A}"/>
              </a:ext>
            </a:extLst>
          </p:cNvPr>
          <p:cNvSpPr>
            <a:spLocks noGrp="1"/>
          </p:cNvSpPr>
          <p:nvPr>
            <p:ph idx="11"/>
          </p:nvPr>
        </p:nvSpPr>
        <p:spPr/>
        <p:txBody>
          <a:bodyPr/>
          <a:lstStyle/>
          <a:p>
            <a:r>
              <a:rPr lang="en-US" dirty="0"/>
              <a:t>Image Source: https://</a:t>
            </a:r>
            <a:r>
              <a:rPr lang="en-US" dirty="0" err="1"/>
              <a:t>www.theproche.com</a:t>
            </a:r>
            <a:r>
              <a:rPr lang="en-US" dirty="0"/>
              <a:t>/2020/08/19/what-is-</a:t>
            </a:r>
            <a:r>
              <a:rPr lang="en-US" dirty="0" err="1"/>
              <a:t>anpr</a:t>
            </a:r>
            <a:r>
              <a:rPr lang="en-US" dirty="0"/>
              <a:t>/</a:t>
            </a:r>
          </a:p>
        </p:txBody>
      </p:sp>
      <p:sp>
        <p:nvSpPr>
          <p:cNvPr id="11" name="Content Placeholder 10">
            <a:extLst>
              <a:ext uri="{FF2B5EF4-FFF2-40B4-BE49-F238E27FC236}">
                <a16:creationId xmlns:a16="http://schemas.microsoft.com/office/drawing/2014/main" id="{4FA37850-DF4E-3141-A59A-FF0F0E2C736C}"/>
              </a:ext>
            </a:extLst>
          </p:cNvPr>
          <p:cNvSpPr>
            <a:spLocks noGrp="1"/>
          </p:cNvSpPr>
          <p:nvPr>
            <p:ph idx="13"/>
          </p:nvPr>
        </p:nvSpPr>
        <p:spPr>
          <a:xfrm>
            <a:off x="149314" y="1200151"/>
            <a:ext cx="4793748" cy="3394472"/>
          </a:xfrm>
        </p:spPr>
        <p:txBody>
          <a:bodyPr>
            <a:normAutofit fontScale="85000" lnSpcReduction="10000"/>
          </a:bodyPr>
          <a:lstStyle/>
          <a:p>
            <a:r>
              <a:rPr lang="en-US" dirty="0"/>
              <a:t>Automatic Number-Plate Recognition (ANPR) system is a system that capture, detect and uses Optical Character Recognition (OCR) algorithms to read vehicle number plates without human intervention.</a:t>
            </a:r>
          </a:p>
          <a:p>
            <a:r>
              <a:rPr lang="en-US" dirty="0"/>
              <a:t>Applications:</a:t>
            </a:r>
          </a:p>
          <a:p>
            <a:pPr lvl="1"/>
            <a:r>
              <a:rPr lang="en-US" dirty="0"/>
              <a:t>Law enforcement</a:t>
            </a:r>
          </a:p>
          <a:p>
            <a:pPr lvl="1"/>
            <a:r>
              <a:rPr lang="en-US" dirty="0"/>
              <a:t>Border control</a:t>
            </a:r>
          </a:p>
          <a:p>
            <a:pPr lvl="1"/>
            <a:r>
              <a:rPr lang="en-US" dirty="0"/>
              <a:t>Fast food drive-through</a:t>
            </a:r>
          </a:p>
          <a:p>
            <a:r>
              <a:rPr lang="en-US" dirty="0"/>
              <a:t>Also known as:</a:t>
            </a:r>
          </a:p>
          <a:p>
            <a:pPr lvl="1"/>
            <a:r>
              <a:rPr lang="en-US" dirty="0"/>
              <a:t>Automatic license-plate recognition (ALPR)</a:t>
            </a:r>
          </a:p>
          <a:p>
            <a:pPr lvl="1"/>
            <a:r>
              <a:rPr lang="en-US" dirty="0"/>
              <a:t>Automatic vehicle identification (AVI)</a:t>
            </a:r>
          </a:p>
          <a:p>
            <a:pPr lvl="1"/>
            <a:r>
              <a:rPr lang="en-US" dirty="0"/>
              <a:t>Vehicle license-plate recognition (VLPR)</a:t>
            </a:r>
          </a:p>
        </p:txBody>
      </p:sp>
      <p:pic>
        <p:nvPicPr>
          <p:cNvPr id="6" name="Audio 5">
            <a:hlinkClick r:id="" action="ppaction://media"/>
            <a:extLst>
              <a:ext uri="{FF2B5EF4-FFF2-40B4-BE49-F238E27FC236}">
                <a16:creationId xmlns:a16="http://schemas.microsoft.com/office/drawing/2014/main" id="{3FA1D64B-CA8F-F149-9CF1-F1AED3F45AC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083087443"/>
      </p:ext>
    </p:extLst>
  </p:cSld>
  <p:clrMapOvr>
    <a:masterClrMapping/>
  </p:clrMapOvr>
  <mc:AlternateContent xmlns:mc="http://schemas.openxmlformats.org/markup-compatibility/2006">
    <mc:Choice xmlns:p159="http://schemas.microsoft.com/office/powerpoint/2015/09/main" Requires="p159">
      <p:transition spd="slow" advTm="55036">
        <p159:morph option="byObject"/>
      </p:transition>
    </mc:Choice>
    <mc:Fallback>
      <p:transition spd="slow" advTm="550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92FC6-04B4-E94F-A3DB-6725A939116A}"/>
              </a:ext>
            </a:extLst>
          </p:cNvPr>
          <p:cNvSpPr>
            <a:spLocks noGrp="1"/>
          </p:cNvSpPr>
          <p:nvPr>
            <p:ph type="title"/>
          </p:nvPr>
        </p:nvSpPr>
        <p:spPr/>
        <p:txBody>
          <a:bodyPr/>
          <a:lstStyle/>
          <a:p>
            <a:r>
              <a:rPr lang="en-US" dirty="0"/>
              <a:t>General Procedure of ANPR System</a:t>
            </a:r>
          </a:p>
        </p:txBody>
      </p:sp>
      <p:pic>
        <p:nvPicPr>
          <p:cNvPr id="6" name="Content Placeholder 5" descr="Diagram&#10;&#10;Description automatically generated">
            <a:extLst>
              <a:ext uri="{FF2B5EF4-FFF2-40B4-BE49-F238E27FC236}">
                <a16:creationId xmlns:a16="http://schemas.microsoft.com/office/drawing/2014/main" id="{0D900968-B5E9-9945-9473-C70C8FAFC3D5}"/>
              </a:ext>
            </a:extLst>
          </p:cNvPr>
          <p:cNvPicPr>
            <a:picLocks noGrp="1" noChangeAspect="1"/>
          </p:cNvPicPr>
          <p:nvPr>
            <p:ph idx="1"/>
          </p:nvPr>
        </p:nvPicPr>
        <p:blipFill>
          <a:blip r:embed="rId6"/>
          <a:stretch>
            <a:fillRect/>
          </a:stretch>
        </p:blipFill>
        <p:spPr>
          <a:xfrm>
            <a:off x="2671991" y="993492"/>
            <a:ext cx="3624937" cy="3792051"/>
          </a:xfrm>
        </p:spPr>
      </p:pic>
      <p:sp>
        <p:nvSpPr>
          <p:cNvPr id="4" name="Content Placeholder 3">
            <a:extLst>
              <a:ext uri="{FF2B5EF4-FFF2-40B4-BE49-F238E27FC236}">
                <a16:creationId xmlns:a16="http://schemas.microsoft.com/office/drawing/2014/main" id="{EB2F8CFC-088F-B94E-8F38-4106FEF0C258}"/>
              </a:ext>
            </a:extLst>
          </p:cNvPr>
          <p:cNvSpPr>
            <a:spLocks noGrp="1"/>
          </p:cNvSpPr>
          <p:nvPr>
            <p:ph idx="11"/>
          </p:nvPr>
        </p:nvSpPr>
        <p:spPr/>
        <p:txBody>
          <a:bodyPr/>
          <a:lstStyle/>
          <a:p>
            <a:endParaRPr lang="en-US" dirty="0"/>
          </a:p>
        </p:txBody>
      </p:sp>
      <p:sp>
        <p:nvSpPr>
          <p:cNvPr id="7" name="Rectangle 6">
            <a:extLst>
              <a:ext uri="{FF2B5EF4-FFF2-40B4-BE49-F238E27FC236}">
                <a16:creationId xmlns:a16="http://schemas.microsoft.com/office/drawing/2014/main" id="{AC4B469F-642A-C249-A1E3-8772816763A3}"/>
              </a:ext>
            </a:extLst>
          </p:cNvPr>
          <p:cNvSpPr/>
          <p:nvPr/>
        </p:nvSpPr>
        <p:spPr>
          <a:xfrm>
            <a:off x="2779775" y="1069847"/>
            <a:ext cx="3282697" cy="576073"/>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Left Arrow 8">
            <a:extLst>
              <a:ext uri="{FF2B5EF4-FFF2-40B4-BE49-F238E27FC236}">
                <a16:creationId xmlns:a16="http://schemas.microsoft.com/office/drawing/2014/main" id="{8B29FE16-3C49-4240-AAB0-BF148CD8D547}"/>
              </a:ext>
            </a:extLst>
          </p:cNvPr>
          <p:cNvSpPr/>
          <p:nvPr/>
        </p:nvSpPr>
        <p:spPr>
          <a:xfrm>
            <a:off x="6155196" y="1207370"/>
            <a:ext cx="228600" cy="201168"/>
          </a:xfrm>
          <a:prstGeom prst="leftArrow">
            <a:avLst/>
          </a:prstGeom>
          <a:solidFill>
            <a:schemeClr val="accent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Left Arrow 15">
            <a:extLst>
              <a:ext uri="{FF2B5EF4-FFF2-40B4-BE49-F238E27FC236}">
                <a16:creationId xmlns:a16="http://schemas.microsoft.com/office/drawing/2014/main" id="{104DECC8-4EF0-FE4E-86C3-F4F0A06D50DB}"/>
              </a:ext>
            </a:extLst>
          </p:cNvPr>
          <p:cNvSpPr/>
          <p:nvPr/>
        </p:nvSpPr>
        <p:spPr>
          <a:xfrm>
            <a:off x="6155196" y="2175609"/>
            <a:ext cx="228600" cy="201168"/>
          </a:xfrm>
          <a:prstGeom prst="leftArrow">
            <a:avLst/>
          </a:prstGeom>
          <a:solidFill>
            <a:schemeClr val="accent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Left Arrow 16">
            <a:extLst>
              <a:ext uri="{FF2B5EF4-FFF2-40B4-BE49-F238E27FC236}">
                <a16:creationId xmlns:a16="http://schemas.microsoft.com/office/drawing/2014/main" id="{92941538-70E6-E848-9BD1-D15D3D0FEFB7}"/>
              </a:ext>
            </a:extLst>
          </p:cNvPr>
          <p:cNvSpPr/>
          <p:nvPr/>
        </p:nvSpPr>
        <p:spPr>
          <a:xfrm>
            <a:off x="6155196" y="2986706"/>
            <a:ext cx="228600" cy="201168"/>
          </a:xfrm>
          <a:prstGeom prst="leftArrow">
            <a:avLst/>
          </a:prstGeom>
          <a:solidFill>
            <a:schemeClr val="accent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Left Arrow 18">
            <a:extLst>
              <a:ext uri="{FF2B5EF4-FFF2-40B4-BE49-F238E27FC236}">
                <a16:creationId xmlns:a16="http://schemas.microsoft.com/office/drawing/2014/main" id="{AB16BA1D-999B-EA44-8B05-6D71DA92E19B}"/>
              </a:ext>
            </a:extLst>
          </p:cNvPr>
          <p:cNvSpPr/>
          <p:nvPr/>
        </p:nvSpPr>
        <p:spPr>
          <a:xfrm>
            <a:off x="6155196" y="1660661"/>
            <a:ext cx="228600" cy="201168"/>
          </a:xfrm>
          <a:prstGeom prst="leftArrow">
            <a:avLst/>
          </a:prstGeom>
          <a:solidFill>
            <a:schemeClr val="accent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2" name="Audio 21">
            <a:hlinkClick r:id="" action="ppaction://media"/>
            <a:extLst>
              <a:ext uri="{FF2B5EF4-FFF2-40B4-BE49-F238E27FC236}">
                <a16:creationId xmlns:a16="http://schemas.microsoft.com/office/drawing/2014/main" id="{CA645E82-DB91-6843-B037-CE876261261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178800" y="4178300"/>
            <a:ext cx="812800" cy="812800"/>
          </a:xfrm>
          <a:prstGeom prst="rect">
            <a:avLst/>
          </a:prstGeom>
        </p:spPr>
      </p:pic>
    </p:spTree>
    <p:custDataLst>
      <p:tags r:id="rId1"/>
    </p:custDataLst>
    <p:extLst>
      <p:ext uri="{BB962C8B-B14F-4D97-AF65-F5344CB8AC3E}">
        <p14:creationId xmlns:p14="http://schemas.microsoft.com/office/powerpoint/2010/main" val="3632067653"/>
      </p:ext>
    </p:extLst>
  </p:cSld>
  <p:clrMapOvr>
    <a:masterClrMapping/>
  </p:clrMapOvr>
  <mc:AlternateContent xmlns:mc="http://schemas.openxmlformats.org/markup-compatibility/2006">
    <mc:Choice xmlns:p159="http://schemas.microsoft.com/office/powerpoint/2015/09/main" Requires="p159">
      <p:transition spd="slow" advTm="119387">
        <p159:morph option="byObject"/>
      </p:transition>
    </mc:Choice>
    <mc:Fallback>
      <p:transition spd="slow" advTm="1193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1"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dissolv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path" presetSubtype="0" accel="50000" decel="50000" fill="hold" grpId="0" nodeType="clickEffect">
                                  <p:stCondLst>
                                    <p:cond delay="0"/>
                                  </p:stCondLst>
                                  <p:childTnLst>
                                    <p:animMotion origin="layout" path="M -2.77778E-7 -9.87654E-7 L -0.00017 0.08704 " pathEditMode="relative" rAng="0" ptsTypes="AA">
                                      <p:cBhvr>
                                        <p:cTn id="15" dur="2000" fill="hold"/>
                                        <p:tgtEl>
                                          <p:spTgt spid="9"/>
                                        </p:tgtEl>
                                        <p:attrNameLst>
                                          <p:attrName>ppt_x</p:attrName>
                                          <p:attrName>ppt_y</p:attrName>
                                        </p:attrNameLst>
                                      </p:cBhvr>
                                      <p:rCtr x="-17" y="4352"/>
                                    </p:animMotion>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2" nodeType="clickEffect">
                                  <p:stCondLst>
                                    <p:cond delay="0"/>
                                  </p:stCondLst>
                                  <p:childTnLst>
                                    <p:set>
                                      <p:cBhvr>
                                        <p:cTn id="19" dur="1" fill="hold">
                                          <p:stCondLst>
                                            <p:cond delay="0"/>
                                          </p:stCondLst>
                                        </p:cTn>
                                        <p:tgtEl>
                                          <p:spTgt spid="9"/>
                                        </p:tgtEl>
                                        <p:attrNameLst>
                                          <p:attrName>style.visibility</p:attrName>
                                        </p:attrNameLst>
                                      </p:cBhvr>
                                      <p:to>
                                        <p:strVal val="hidden"/>
                                      </p:to>
                                    </p:set>
                                  </p:childTnLst>
                                </p:cTn>
                              </p:par>
                              <p:par>
                                <p:cTn id="20" presetID="1" presetClass="entr" presetSubtype="0" fill="hold" grpId="1" nodeType="withEffect">
                                  <p:stCondLst>
                                    <p:cond delay="0"/>
                                  </p:stCondLst>
                                  <p:childTnLst>
                                    <p:set>
                                      <p:cBhvr>
                                        <p:cTn id="21" dur="1" fill="hold">
                                          <p:stCondLst>
                                            <p:cond delay="0"/>
                                          </p:stCondLst>
                                        </p:cTn>
                                        <p:tgtEl>
                                          <p:spTgt spid="19"/>
                                        </p:tgtEl>
                                        <p:attrNameLst>
                                          <p:attrName>style.visibility</p:attrName>
                                        </p:attrNameLst>
                                      </p:cBhvr>
                                      <p:to>
                                        <p:strVal val="visible"/>
                                      </p:to>
                                    </p:set>
                                  </p:childTnLst>
                                </p:cTn>
                              </p:par>
                              <p:par>
                                <p:cTn id="22" presetID="42" presetClass="path" presetSubtype="0" accel="50000" decel="50000" fill="hold" grpId="0" nodeType="withEffect">
                                  <p:stCondLst>
                                    <p:cond delay="0"/>
                                  </p:stCondLst>
                                  <p:childTnLst>
                                    <p:animMotion origin="layout" path="M -2.77778E-7 -3.95062E-6 L -2.77778E-7 0.10093 " pathEditMode="relative" rAng="0" ptsTypes="AA">
                                      <p:cBhvr>
                                        <p:cTn id="23" dur="2000" fill="hold"/>
                                        <p:tgtEl>
                                          <p:spTgt spid="19"/>
                                        </p:tgtEl>
                                        <p:attrNameLst>
                                          <p:attrName>ppt_x</p:attrName>
                                          <p:attrName>ppt_y</p:attrName>
                                        </p:attrNameLst>
                                      </p:cBhvr>
                                      <p:rCtr x="0" y="5031"/>
                                    </p:animMotion>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grpId="2" nodeType="clickEffect">
                                  <p:stCondLst>
                                    <p:cond delay="0"/>
                                  </p:stCondLst>
                                  <p:childTnLst>
                                    <p:set>
                                      <p:cBhvr>
                                        <p:cTn id="27" dur="1" fill="hold">
                                          <p:stCondLst>
                                            <p:cond delay="0"/>
                                          </p:stCondLst>
                                        </p:cTn>
                                        <p:tgtEl>
                                          <p:spTgt spid="19"/>
                                        </p:tgtEl>
                                        <p:attrNameLst>
                                          <p:attrName>style.visibility</p:attrName>
                                        </p:attrNameLst>
                                      </p:cBhvr>
                                      <p:to>
                                        <p:strVal val="hidden"/>
                                      </p:to>
                                    </p:set>
                                  </p:childTnLst>
                                </p:cTn>
                              </p:par>
                              <p:par>
                                <p:cTn id="28" presetID="1" presetClass="entr" presetSubtype="0" fill="hold" grpId="1" nodeType="with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par>
                                <p:cTn id="30" presetID="42" presetClass="path" presetSubtype="0" accel="50000" decel="50000" fill="hold" grpId="0" nodeType="withEffect">
                                  <p:stCondLst>
                                    <p:cond delay="0"/>
                                  </p:stCondLst>
                                  <p:childTnLst>
                                    <p:animMotion origin="layout" path="M -2.77778E-7 -3.95062E-6 L -2.77778E-7 0.15772 " pathEditMode="relative" rAng="0" ptsTypes="AA">
                                      <p:cBhvr>
                                        <p:cTn id="31" dur="2000" fill="hold"/>
                                        <p:tgtEl>
                                          <p:spTgt spid="16"/>
                                        </p:tgtEl>
                                        <p:attrNameLst>
                                          <p:attrName>ppt_x</p:attrName>
                                          <p:attrName>ppt_y</p:attrName>
                                        </p:attrNameLst>
                                      </p:cBhvr>
                                      <p:rCtr x="0" y="7870"/>
                                    </p:animMotion>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2" nodeType="clickEffect">
                                  <p:stCondLst>
                                    <p:cond delay="0"/>
                                  </p:stCondLst>
                                  <p:childTnLst>
                                    <p:set>
                                      <p:cBhvr>
                                        <p:cTn id="35" dur="1" fill="hold">
                                          <p:stCondLst>
                                            <p:cond delay="0"/>
                                          </p:stCondLst>
                                        </p:cTn>
                                        <p:tgtEl>
                                          <p:spTgt spid="16"/>
                                        </p:tgtEl>
                                        <p:attrNameLst>
                                          <p:attrName>style.visibility</p:attrName>
                                        </p:attrNameLst>
                                      </p:cBhvr>
                                      <p:to>
                                        <p:strVal val="hidden"/>
                                      </p:to>
                                    </p:set>
                                  </p:childTnLst>
                                </p:cTn>
                              </p:par>
                              <p:par>
                                <p:cTn id="36" presetID="1" presetClass="entr" presetSubtype="0" fill="hold" grpId="1" nodeType="withEffect">
                                  <p:stCondLst>
                                    <p:cond delay="0"/>
                                  </p:stCondLst>
                                  <p:childTnLst>
                                    <p:set>
                                      <p:cBhvr>
                                        <p:cTn id="37" dur="1" fill="hold">
                                          <p:stCondLst>
                                            <p:cond delay="0"/>
                                          </p:stCondLst>
                                        </p:cTn>
                                        <p:tgtEl>
                                          <p:spTgt spid="17"/>
                                        </p:tgtEl>
                                        <p:attrNameLst>
                                          <p:attrName>style.visibility</p:attrName>
                                        </p:attrNameLst>
                                      </p:cBhvr>
                                      <p:to>
                                        <p:strVal val="visible"/>
                                      </p:to>
                                    </p:set>
                                  </p:childTnLst>
                                </p:cTn>
                              </p:par>
                              <p:par>
                                <p:cTn id="38" presetID="42" presetClass="path" presetSubtype="0" accel="50000" decel="50000" fill="hold" grpId="0" nodeType="withEffect">
                                  <p:stCondLst>
                                    <p:cond delay="0"/>
                                  </p:stCondLst>
                                  <p:childTnLst>
                                    <p:animMotion origin="layout" path="M -2.77778E-7 1.11022E-16 L -2.77778E-7 0.13827 " pathEditMode="relative" rAng="0" ptsTypes="AA">
                                      <p:cBhvr>
                                        <p:cTn id="39" dur="2000" fill="hold"/>
                                        <p:tgtEl>
                                          <p:spTgt spid="17"/>
                                        </p:tgtEl>
                                        <p:attrNameLst>
                                          <p:attrName>ppt_x</p:attrName>
                                          <p:attrName>ppt_y</p:attrName>
                                        </p:attrNameLst>
                                      </p:cBhvr>
                                      <p:rCtr x="0" y="6914"/>
                                    </p:animMotion>
                                  </p:childTnLst>
                                </p:cTn>
                              </p:par>
                            </p:childTnLst>
                          </p:cTn>
                        </p:par>
                      </p:childTnLst>
                    </p:cTn>
                  </p:par>
                  <p:par>
                    <p:cTn id="40" fill="hold">
                      <p:stCondLst>
                        <p:cond delay="indefinite"/>
                      </p:stCondLst>
                      <p:childTnLst>
                        <p:par>
                          <p:cTn id="41" fill="hold">
                            <p:stCondLst>
                              <p:cond delay="0"/>
                            </p:stCondLst>
                            <p:childTnLst>
                              <p:par>
                                <p:cTn id="42" presetID="1" presetClass="exit" presetSubtype="0" fill="hold" grpId="2" nodeType="clickEffect">
                                  <p:stCondLst>
                                    <p:cond delay="0"/>
                                  </p:stCondLst>
                                  <p:childTnLst>
                                    <p:set>
                                      <p:cBhvr>
                                        <p:cTn id="43" dur="1" fill="hold">
                                          <p:stCondLst>
                                            <p:cond delay="0"/>
                                          </p:stCondLst>
                                        </p:cTn>
                                        <p:tgtEl>
                                          <p:spTgt spid="17"/>
                                        </p:tgtEl>
                                        <p:attrNameLst>
                                          <p:attrName>style.visibility</p:attrName>
                                        </p:attrNameLst>
                                      </p:cBhvr>
                                      <p:to>
                                        <p:strVal val="hidden"/>
                                      </p:to>
                                    </p:set>
                                  </p:childTnLst>
                                </p:cTn>
                              </p:par>
                              <p:par>
                                <p:cTn id="44" presetID="9" presetClass="entr" presetSubtype="0" fill="hold" grpId="0" nodeType="with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dissolve">
                                      <p:cBhvr>
                                        <p:cTn id="4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22"/>
                </p:tgtEl>
              </p:cMediaNode>
            </p:audio>
          </p:childTnLst>
        </p:cTn>
      </p:par>
    </p:tnLst>
    <p:bldLst>
      <p:bldP spid="7" grpId="0" animBg="1"/>
      <p:bldP spid="9" grpId="0" animBg="1"/>
      <p:bldP spid="9" grpId="1" animBg="1"/>
      <p:bldP spid="9" grpId="2" animBg="1"/>
      <p:bldP spid="16" grpId="0" animBg="1"/>
      <p:bldP spid="16" grpId="1" animBg="1"/>
      <p:bldP spid="16" grpId="2" animBg="1"/>
      <p:bldP spid="17" grpId="0" animBg="1"/>
      <p:bldP spid="17" grpId="1" animBg="1"/>
      <p:bldP spid="17" grpId="2" animBg="1"/>
      <p:bldP spid="19" grpId="0" animBg="1"/>
      <p:bldP spid="19" grpId="1" animBg="1"/>
      <p:bldP spid="19" grpId="2"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41CB2-46BE-AE4F-A92B-F1B070D27B4F}"/>
              </a:ext>
            </a:extLst>
          </p:cNvPr>
          <p:cNvSpPr>
            <a:spLocks noGrp="1"/>
          </p:cNvSpPr>
          <p:nvPr>
            <p:ph type="title"/>
          </p:nvPr>
        </p:nvSpPr>
        <p:spPr>
          <a:xfrm>
            <a:off x="149313" y="53975"/>
            <a:ext cx="8858161" cy="857250"/>
          </a:xfrm>
        </p:spPr>
        <p:txBody>
          <a:bodyPr anchor="ctr">
            <a:normAutofit/>
          </a:bodyPr>
          <a:lstStyle/>
          <a:p>
            <a:r>
              <a:rPr lang="en-US" dirty="0"/>
              <a:t>Input</a:t>
            </a:r>
          </a:p>
        </p:txBody>
      </p:sp>
      <mc:AlternateContent xmlns:mc="http://schemas.openxmlformats.org/markup-compatibility/2006" xmlns:a14="http://schemas.microsoft.com/office/drawing/2010/main">
        <mc:Choice Requires="a14">
          <p:sp>
            <p:nvSpPr>
              <p:cNvPr id="25" name="Content Placeholder 2">
                <a:extLst>
                  <a:ext uri="{FF2B5EF4-FFF2-40B4-BE49-F238E27FC236}">
                    <a16:creationId xmlns:a16="http://schemas.microsoft.com/office/drawing/2014/main" id="{EDE3596C-DC7B-4283-B348-AFD926D199F5}"/>
                  </a:ext>
                </a:extLst>
              </p:cNvPr>
              <p:cNvSpPr>
                <a:spLocks noGrp="1"/>
              </p:cNvSpPr>
              <p:nvPr>
                <p:ph idx="12"/>
              </p:nvPr>
            </p:nvSpPr>
            <p:spPr>
              <a:xfrm>
                <a:off x="149310" y="1157592"/>
                <a:ext cx="4218409" cy="3438302"/>
              </a:xfrm>
            </p:spPr>
            <p:txBody>
              <a:bodyPr/>
              <a:lstStyle/>
              <a:p>
                <a:r>
                  <a:rPr lang="en-US" dirty="0"/>
                  <a:t>The distances </a:t>
                </a:r>
                <a14:m>
                  <m:oMath xmlns:m="http://schemas.openxmlformats.org/officeDocument/2006/math">
                    <m:sSub>
                      <m:sSubPr>
                        <m:ctrlPr>
                          <a:rPr lang="en-US" i="1" smtClean="0">
                            <a:latin typeface="Cambria Math" panose="02040503050406030204" pitchFamily="18" charset="0"/>
                          </a:rPr>
                        </m:ctrlPr>
                      </m:sSubPr>
                      <m:e>
                        <m:r>
                          <m:rPr>
                            <m:sty m:val="p"/>
                          </m:rPr>
                          <a:rPr lang="en-US" b="0" i="0" smtClean="0">
                            <a:latin typeface="Cambria Math" panose="02040503050406030204" pitchFamily="18" charset="0"/>
                          </a:rPr>
                          <m:t>d</m:t>
                        </m:r>
                      </m:e>
                      <m:sub>
                        <m:r>
                          <m:rPr>
                            <m:sty m:val="p"/>
                          </m:rPr>
                          <a:rPr lang="en-US" b="0" i="0" smtClean="0">
                            <a:latin typeface="Cambria Math" panose="02040503050406030204" pitchFamily="18" charset="0"/>
                          </a:rPr>
                          <m:t>x</m:t>
                        </m:r>
                      </m:sub>
                    </m:sSub>
                    <m:r>
                      <a:rPr lang="en-US" b="0" i="0" smtClean="0">
                        <a:latin typeface="Cambria Math" panose="02040503050406030204" pitchFamily="18" charset="0"/>
                      </a:rPr>
                      <m:t> </m:t>
                    </m:r>
                    <m:r>
                      <m:rPr>
                        <m:sty m:val="p"/>
                      </m:rPr>
                      <a:rPr lang="en-US" b="0" i="0" smtClean="0">
                        <a:latin typeface="Cambria Math" panose="02040503050406030204" pitchFamily="18" charset="0"/>
                      </a:rPr>
                      <m:t>and</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m:rPr>
                            <m:sty m:val="p"/>
                          </m:rPr>
                          <a:rPr lang="en-US" b="0" i="0" smtClean="0">
                            <a:latin typeface="Cambria Math" panose="02040503050406030204" pitchFamily="18" charset="0"/>
                          </a:rPr>
                          <m:t>d</m:t>
                        </m:r>
                      </m:e>
                      <m:sub>
                        <m:r>
                          <m:rPr>
                            <m:sty m:val="p"/>
                          </m:rPr>
                          <a:rPr lang="en-US" b="0" i="0" smtClean="0">
                            <a:latin typeface="Cambria Math" panose="02040503050406030204" pitchFamily="18" charset="0"/>
                          </a:rPr>
                          <m:t>y</m:t>
                        </m:r>
                      </m:sub>
                    </m:sSub>
                  </m:oMath>
                </a14:m>
                <a:r>
                  <a:rPr lang="en-US" dirty="0"/>
                  <a:t> are assumed unknown variables.</a:t>
                </a:r>
              </a:p>
              <a:p>
                <a14:m>
                  <m:oMath xmlns:m="http://schemas.openxmlformats.org/officeDocument/2006/math">
                    <m:r>
                      <m:rPr>
                        <m:sty m:val="p"/>
                      </m:rPr>
                      <a:rPr lang="en-US" i="0" smtClean="0">
                        <a:latin typeface="Cambria Math" panose="02040503050406030204" pitchFamily="18" charset="0"/>
                        <a:ea typeface="Cambria Math" panose="02040503050406030204" pitchFamily="18" charset="0"/>
                      </a:rPr>
                      <m:t>β</m:t>
                    </m:r>
                  </m:oMath>
                </a14:m>
                <a:r>
                  <a:rPr lang="en-US" dirty="0"/>
                  <a:t>, </a:t>
                </a:r>
                <a14:m>
                  <m:oMath xmlns:m="http://schemas.openxmlformats.org/officeDocument/2006/math">
                    <m:r>
                      <m:rPr>
                        <m:sty m:val="p"/>
                      </m:rPr>
                      <a:rPr lang="en-US" i="0" smtClean="0">
                        <a:latin typeface="Cambria Math" panose="02040503050406030204" pitchFamily="18" charset="0"/>
                        <a:ea typeface="Cambria Math" panose="02040503050406030204" pitchFamily="18" charset="0"/>
                      </a:rPr>
                      <m:t>α</m:t>
                    </m:r>
                    <m:r>
                      <a:rPr lang="en-US" b="0" i="0" smtClean="0">
                        <a:latin typeface="Cambria Math" panose="02040503050406030204" pitchFamily="18" charset="0"/>
                        <a:ea typeface="Cambria Math" panose="02040503050406030204" pitchFamily="18" charset="0"/>
                      </a:rPr>
                      <m:t> </m:t>
                    </m:r>
                    <m:r>
                      <m:rPr>
                        <m:sty m:val="p"/>
                      </m:rPr>
                      <a:rPr lang="en-US" b="0" i="0" smtClean="0">
                        <a:latin typeface="Cambria Math" panose="02040503050406030204" pitchFamily="18" charset="0"/>
                        <a:ea typeface="Cambria Math" panose="02040503050406030204" pitchFamily="18" charset="0"/>
                      </a:rPr>
                      <m:t>and</m:t>
                    </m:r>
                    <m:r>
                      <a:rPr lang="en-US" b="0" i="0" smtClean="0">
                        <a:latin typeface="Cambria Math" panose="02040503050406030204" pitchFamily="18" charset="0"/>
                        <a:ea typeface="Cambria Math" panose="02040503050406030204" pitchFamily="18" charset="0"/>
                      </a:rPr>
                      <m:t> </m:t>
                    </m:r>
                    <m:sSub>
                      <m:sSubPr>
                        <m:ctrlPr>
                          <a:rPr lang="en-US" b="0" i="1" smtClean="0">
                            <a:latin typeface="Cambria Math" panose="02040503050406030204" pitchFamily="18" charset="0"/>
                            <a:ea typeface="Cambria Math" panose="02040503050406030204" pitchFamily="18" charset="0"/>
                          </a:rPr>
                        </m:ctrlPr>
                      </m:sSubPr>
                      <m:e>
                        <m:r>
                          <m:rPr>
                            <m:sty m:val="p"/>
                          </m:rPr>
                          <a:rPr lang="en-US" b="0" i="0" smtClean="0">
                            <a:latin typeface="Cambria Math" panose="02040503050406030204" pitchFamily="18" charset="0"/>
                            <a:ea typeface="Cambria Math" panose="02040503050406030204" pitchFamily="18" charset="0"/>
                          </a:rPr>
                          <m:t>d</m:t>
                        </m:r>
                      </m:e>
                      <m:sub>
                        <m:r>
                          <m:rPr>
                            <m:sty m:val="p"/>
                          </m:rPr>
                          <a:rPr lang="en-US" b="0" i="0" smtClean="0">
                            <a:latin typeface="Cambria Math" panose="02040503050406030204" pitchFamily="18" charset="0"/>
                            <a:ea typeface="Cambria Math" panose="02040503050406030204" pitchFamily="18" charset="0"/>
                          </a:rPr>
                          <m:t>z</m:t>
                        </m:r>
                      </m:sub>
                    </m:sSub>
                  </m:oMath>
                </a14:m>
                <a:r>
                  <a:rPr lang="en-US" dirty="0"/>
                  <a:t> are constrained to fixed, yet is widely ranged specified by different experts – an ongoing discussion.</a:t>
                </a:r>
              </a:p>
              <a:p>
                <a:r>
                  <a:rPr lang="en-US" dirty="0"/>
                  <a:t>For most highway systems and for our example, </a:t>
                </a:r>
                <a14:m>
                  <m:oMath xmlns:m="http://schemas.openxmlformats.org/officeDocument/2006/math">
                    <m:r>
                      <m:rPr>
                        <m:sty m:val="p"/>
                      </m:rPr>
                      <a:rPr lang="en-US">
                        <a:latin typeface="Cambria Math" panose="02040503050406030204" pitchFamily="18" charset="0"/>
                        <a:ea typeface="Cambria Math" panose="02040503050406030204" pitchFamily="18" charset="0"/>
                      </a:rPr>
                      <m:t>β</m:t>
                    </m:r>
                  </m:oMath>
                </a14:m>
                <a:r>
                  <a:rPr lang="en-US" dirty="0"/>
                  <a:t>, </a:t>
                </a:r>
                <a14:m>
                  <m:oMath xmlns:m="http://schemas.openxmlformats.org/officeDocument/2006/math">
                    <m:r>
                      <m:rPr>
                        <m:sty m:val="p"/>
                      </m:rPr>
                      <a:rPr lang="en-US">
                        <a:latin typeface="Cambria Math" panose="02040503050406030204" pitchFamily="18" charset="0"/>
                        <a:ea typeface="Cambria Math" panose="02040503050406030204" pitchFamily="18" charset="0"/>
                      </a:rPr>
                      <m:t>α</m:t>
                    </m:r>
                    <m:r>
                      <a:rPr lang="en-US">
                        <a:latin typeface="Cambria Math" panose="02040503050406030204" pitchFamily="18" charset="0"/>
                        <a:ea typeface="Cambria Math" panose="02040503050406030204" pitchFamily="18" charset="0"/>
                      </a:rPr>
                      <m:t> </m:t>
                    </m:r>
                    <m:r>
                      <m:rPr>
                        <m:sty m:val="p"/>
                      </m:rPr>
                      <a:rPr lang="en-US" b="0" i="0" smtClean="0">
                        <a:latin typeface="Cambria Math" panose="02040503050406030204" pitchFamily="18" charset="0"/>
                        <a:ea typeface="Cambria Math" panose="02040503050406030204" pitchFamily="18" charset="0"/>
                      </a:rPr>
                      <m:t>and</m:t>
                    </m:r>
                    <m:r>
                      <a:rPr lang="en-US" b="0" i="0" smtClean="0">
                        <a:latin typeface="Cambria Math" panose="02040503050406030204" pitchFamily="18" charset="0"/>
                        <a:ea typeface="Cambria Math" panose="02040503050406030204" pitchFamily="18" charset="0"/>
                      </a:rPr>
                      <m:t> </m:t>
                    </m:r>
                    <m:sSub>
                      <m:sSubPr>
                        <m:ctrlPr>
                          <a:rPr lang="en-US" i="1">
                            <a:latin typeface="Cambria Math" panose="02040503050406030204" pitchFamily="18" charset="0"/>
                            <a:ea typeface="Cambria Math" panose="02040503050406030204" pitchFamily="18" charset="0"/>
                          </a:rPr>
                        </m:ctrlPr>
                      </m:sSubPr>
                      <m:e>
                        <m:r>
                          <m:rPr>
                            <m:sty m:val="p"/>
                          </m:rPr>
                          <a:rPr lang="en-US">
                            <a:latin typeface="Cambria Math" panose="02040503050406030204" pitchFamily="18" charset="0"/>
                            <a:ea typeface="Cambria Math" panose="02040503050406030204" pitchFamily="18" charset="0"/>
                          </a:rPr>
                          <m:t>d</m:t>
                        </m:r>
                      </m:e>
                      <m:sub>
                        <m:r>
                          <m:rPr>
                            <m:sty m:val="p"/>
                          </m:rPr>
                          <a:rPr lang="en-US">
                            <a:latin typeface="Cambria Math" panose="02040503050406030204" pitchFamily="18" charset="0"/>
                            <a:ea typeface="Cambria Math" panose="02040503050406030204" pitchFamily="18" charset="0"/>
                          </a:rPr>
                          <m:t>z</m:t>
                        </m:r>
                      </m:sub>
                    </m:sSub>
                  </m:oMath>
                </a14:m>
                <a:r>
                  <a:rPr lang="en-US" dirty="0"/>
                  <a:t> are &gt;6</a:t>
                </a:r>
                <a14:m>
                  <m:oMath xmlns:m="http://schemas.openxmlformats.org/officeDocument/2006/math">
                    <m:r>
                      <a:rPr lang="en-US" b="0" i="0" smtClean="0">
                        <a:latin typeface="Cambria Math" panose="02040503050406030204" pitchFamily="18" charset="0"/>
                        <a:ea typeface="Cambria Math" panose="02040503050406030204" pitchFamily="18" charset="0"/>
                      </a:rPr>
                      <m:t>0</m:t>
                    </m:r>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 </m:t>
                    </m:r>
                    <m:r>
                      <a:rPr lang="en-US" b="0" i="0" smtClean="0">
                        <a:latin typeface="Cambria Math" panose="02040503050406030204" pitchFamily="18" charset="0"/>
                        <a:ea typeface="Cambria Math" panose="02040503050406030204" pitchFamily="18" charset="0"/>
                      </a:rPr>
                      <m:t> </m:t>
                    </m:r>
                  </m:oMath>
                </a14:m>
                <a:r>
                  <a:rPr lang="en-US" dirty="0"/>
                  <a:t>&gt;</a:t>
                </a:r>
                <a14:m>
                  <m:oMath xmlns:m="http://schemas.openxmlformats.org/officeDocument/2006/math">
                    <m:r>
                      <a:rPr lang="en-US" b="0" i="0" smtClean="0">
                        <a:latin typeface="Cambria Math" panose="02040503050406030204" pitchFamily="18" charset="0"/>
                        <a:ea typeface="Cambria Math" panose="02040503050406030204" pitchFamily="18" charset="0"/>
                      </a:rPr>
                      <m:t>60</m:t>
                    </m:r>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 </m:t>
                    </m:r>
                    <m:r>
                      <m:rPr>
                        <m:sty m:val="p"/>
                      </m:rPr>
                      <a:rPr lang="en-US" b="0" i="0" smtClean="0">
                        <a:latin typeface="Cambria Math" panose="02040503050406030204" pitchFamily="18" charset="0"/>
                        <a:ea typeface="Cambria Math" panose="02040503050406030204" pitchFamily="18" charset="0"/>
                      </a:rPr>
                      <m:t>and</m:t>
                    </m:r>
                    <m:r>
                      <a:rPr lang="en-US" b="0" i="1" smtClean="0">
                        <a:latin typeface="Cambria Math" panose="02040503050406030204" pitchFamily="18" charset="0"/>
                        <a:ea typeface="Cambria Math" panose="02040503050406030204" pitchFamily="18" charset="0"/>
                      </a:rPr>
                      <m:t> </m:t>
                    </m:r>
                  </m:oMath>
                </a14:m>
                <a:r>
                  <a:rPr lang="en-US" dirty="0"/>
                  <a:t>9 meters high for these three variables, respectively.</a:t>
                </a:r>
              </a:p>
            </p:txBody>
          </p:sp>
        </mc:Choice>
        <mc:Fallback xmlns="">
          <p:sp>
            <p:nvSpPr>
              <p:cNvPr id="25" name="Content Placeholder 2">
                <a:extLst>
                  <a:ext uri="{FF2B5EF4-FFF2-40B4-BE49-F238E27FC236}">
                    <a16:creationId xmlns:a16="http://schemas.microsoft.com/office/drawing/2014/main" id="{EDE3596C-DC7B-4283-B348-AFD926D199F5}"/>
                  </a:ext>
                </a:extLst>
              </p:cNvPr>
              <p:cNvSpPr>
                <a:spLocks noGrp="1" noRot="1" noChangeAspect="1" noMove="1" noResize="1" noEditPoints="1" noAdjustHandles="1" noChangeArrowheads="1" noChangeShapeType="1" noTextEdit="1"/>
              </p:cNvSpPr>
              <p:nvPr>
                <p:ph idx="12"/>
              </p:nvPr>
            </p:nvSpPr>
            <p:spPr>
              <a:xfrm>
                <a:off x="149310" y="1157592"/>
                <a:ext cx="4218409" cy="3438302"/>
              </a:xfrm>
              <a:blipFill>
                <a:blip r:embed="rId5"/>
                <a:stretch>
                  <a:fillRect l="-300" t="-1107" r="-2102"/>
                </a:stretch>
              </a:blipFill>
            </p:spPr>
            <p:txBody>
              <a:bodyPr/>
              <a:lstStyle/>
              <a:p>
                <a:r>
                  <a:rPr lang="en-US">
                    <a:noFill/>
                  </a:rPr>
                  <a:t> </a:t>
                </a:r>
              </a:p>
            </p:txBody>
          </p:sp>
        </mc:Fallback>
      </mc:AlternateContent>
      <p:pic>
        <p:nvPicPr>
          <p:cNvPr id="20" name="Content Placeholder 10" descr="Diagram, engineering drawing&#10;&#10;Description automatically generated">
            <a:extLst>
              <a:ext uri="{FF2B5EF4-FFF2-40B4-BE49-F238E27FC236}">
                <a16:creationId xmlns:a16="http://schemas.microsoft.com/office/drawing/2014/main" id="{101D920D-9E1B-A549-94D5-F544E0952BBE}"/>
              </a:ext>
            </a:extLst>
          </p:cNvPr>
          <p:cNvPicPr>
            <a:picLocks noChangeAspect="1"/>
          </p:cNvPicPr>
          <p:nvPr/>
        </p:nvPicPr>
        <p:blipFill>
          <a:blip r:embed="rId6"/>
          <a:stretch>
            <a:fillRect/>
          </a:stretch>
        </p:blipFill>
        <p:spPr>
          <a:xfrm>
            <a:off x="4443198" y="1352145"/>
            <a:ext cx="4564275" cy="2801566"/>
          </a:xfrm>
          <a:prstGeom prst="rect">
            <a:avLst/>
          </a:prstGeom>
          <a:noFill/>
          <a:ln>
            <a:noFill/>
          </a:ln>
        </p:spPr>
      </p:pic>
      <p:sp>
        <p:nvSpPr>
          <p:cNvPr id="29" name="Content Placeholder 5">
            <a:extLst>
              <a:ext uri="{FF2B5EF4-FFF2-40B4-BE49-F238E27FC236}">
                <a16:creationId xmlns:a16="http://schemas.microsoft.com/office/drawing/2014/main" id="{0F86F69B-0BE7-4892-B1D3-B1C04C838156}"/>
              </a:ext>
            </a:extLst>
          </p:cNvPr>
          <p:cNvSpPr>
            <a:spLocks noGrp="1"/>
          </p:cNvSpPr>
          <p:nvPr>
            <p:ph idx="11"/>
          </p:nvPr>
        </p:nvSpPr>
        <p:spPr>
          <a:xfrm>
            <a:off x="149313" y="4784089"/>
            <a:ext cx="8131087" cy="280036"/>
          </a:xfrm>
        </p:spPr>
        <p:txBody>
          <a:bodyPr/>
          <a:lstStyle/>
          <a:p>
            <a:endParaRPr lang="en-US" dirty="0"/>
          </a:p>
        </p:txBody>
      </p:sp>
      <p:pic>
        <p:nvPicPr>
          <p:cNvPr id="5" name="Audio 4">
            <a:hlinkClick r:id="" action="ppaction://media"/>
            <a:extLst>
              <a:ext uri="{FF2B5EF4-FFF2-40B4-BE49-F238E27FC236}">
                <a16:creationId xmlns:a16="http://schemas.microsoft.com/office/drawing/2014/main" id="{53CD7EF4-9B0F-1549-8FCD-BBBAA2A03CB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906470786"/>
      </p:ext>
    </p:extLst>
  </p:cSld>
  <p:clrMapOvr>
    <a:masterClrMapping/>
  </p:clrMapOvr>
  <mc:AlternateContent xmlns:mc="http://schemas.openxmlformats.org/markup-compatibility/2006">
    <mc:Choice xmlns:p159="http://schemas.microsoft.com/office/powerpoint/2015/09/main" Requires="p159">
      <p:transition spd="slow" advTm="62441">
        <p159:morph option="byObject"/>
      </p:transition>
    </mc:Choice>
    <mc:Fallback>
      <p:transition spd="slow" advTm="624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3580E4B7-711E-4446-9F84-362DB280BEB8}"/>
                  </a:ext>
                </a:extLst>
              </p:cNvPr>
              <p:cNvSpPr>
                <a:spLocks noGrp="1"/>
              </p:cNvSpPr>
              <p:nvPr>
                <p:ph type="title"/>
              </p:nvPr>
            </p:nvSpPr>
            <p:spPr>
              <a:xfrm>
                <a:off x="149313" y="53975"/>
                <a:ext cx="8858161" cy="857250"/>
              </a:xfrm>
            </p:spPr>
            <p:txBody>
              <a:bodyPr anchor="ctr">
                <a:normAutofit/>
              </a:bodyPr>
              <a:lstStyle/>
              <a:p>
                <a:r>
                  <a:rPr lang="en-US" dirty="0"/>
                  <a:t>What is </a:t>
                </a:r>
                <a14:m>
                  <m:oMath xmlns:m="http://schemas.openxmlformats.org/officeDocument/2006/math">
                    <m:sSub>
                      <m:sSubPr>
                        <m:ctrlPr>
                          <a:rPr lang="en-US" i="1">
                            <a:latin typeface="Cambria Math" panose="02040503050406030204" pitchFamily="18" charset="0"/>
                          </a:rPr>
                        </m:ctrlPr>
                      </m:sSubPr>
                      <m:e>
                        <m:r>
                          <m:rPr>
                            <m:sty m:val="p"/>
                          </m:rPr>
                          <a:rPr lang="en-US">
                            <a:latin typeface="Cambria Math" panose="02040503050406030204" pitchFamily="18" charset="0"/>
                          </a:rPr>
                          <m:t>d</m:t>
                        </m:r>
                      </m:e>
                      <m:sub>
                        <m:r>
                          <m:rPr>
                            <m:sty m:val="p"/>
                          </m:rPr>
                          <a:rPr lang="en-US">
                            <a:latin typeface="Cambria Math" panose="02040503050406030204" pitchFamily="18" charset="0"/>
                          </a:rPr>
                          <m:t>y</m:t>
                        </m:r>
                      </m:sub>
                    </m:sSub>
                    <m:r>
                      <a:rPr lang="en-US" b="0" i="0" smtClean="0">
                        <a:latin typeface="Cambria Math" panose="02040503050406030204" pitchFamily="18" charset="0"/>
                      </a:rPr>
                      <m:t> −</m:t>
                    </m:r>
                    <m:r>
                      <m:rPr>
                        <m:sty m:val="p"/>
                      </m:rPr>
                      <a:rPr lang="en-US" b="0" i="0" smtClean="0">
                        <a:latin typeface="Cambria Math" panose="02040503050406030204" pitchFamily="18" charset="0"/>
                      </a:rPr>
                      <m:t>the</m:t>
                    </m:r>
                    <m:r>
                      <a:rPr lang="en-US" b="0" i="0" smtClean="0">
                        <a:latin typeface="Cambria Math" panose="02040503050406030204" pitchFamily="18" charset="0"/>
                      </a:rPr>
                      <m:t> </m:t>
                    </m:r>
                    <m:r>
                      <m:rPr>
                        <m:sty m:val="p"/>
                      </m:rPr>
                      <a:rPr lang="en-US" b="0" i="0" smtClean="0">
                        <a:latin typeface="Cambria Math" panose="02040503050406030204" pitchFamily="18" charset="0"/>
                      </a:rPr>
                      <m:t>distance</m:t>
                    </m:r>
                    <m:r>
                      <a:rPr lang="en-US" b="0" i="0" smtClean="0">
                        <a:latin typeface="Cambria Math" panose="02040503050406030204" pitchFamily="18" charset="0"/>
                      </a:rPr>
                      <m:t> </m:t>
                    </m:r>
                    <m:r>
                      <m:rPr>
                        <m:sty m:val="p"/>
                      </m:rPr>
                      <a:rPr lang="en-US" b="0" i="0" smtClean="0">
                        <a:latin typeface="Cambria Math" panose="02040503050406030204" pitchFamily="18" charset="0"/>
                      </a:rPr>
                      <m:t>of</m:t>
                    </m:r>
                    <m:r>
                      <a:rPr lang="en-US" b="0" i="0" smtClean="0">
                        <a:latin typeface="Cambria Math" panose="02040503050406030204" pitchFamily="18" charset="0"/>
                      </a:rPr>
                      <m:t> </m:t>
                    </m:r>
                    <m:r>
                      <m:rPr>
                        <m:sty m:val="p"/>
                      </m:rPr>
                      <a:rPr lang="en-US" b="0" i="0" smtClean="0">
                        <a:latin typeface="Cambria Math" panose="02040503050406030204" pitchFamily="18" charset="0"/>
                      </a:rPr>
                      <m:t>the</m:t>
                    </m:r>
                    <m:r>
                      <a:rPr lang="en-US" b="0" i="0" smtClean="0">
                        <a:latin typeface="Cambria Math" panose="02040503050406030204" pitchFamily="18" charset="0"/>
                      </a:rPr>
                      <m:t> </m:t>
                    </m:r>
                    <m:r>
                      <m:rPr>
                        <m:sty m:val="p"/>
                      </m:rPr>
                      <a:rPr lang="en-US" b="0" i="0" smtClean="0">
                        <a:latin typeface="Cambria Math" panose="02040503050406030204" pitchFamily="18" charset="0"/>
                      </a:rPr>
                      <m:t>first</m:t>
                    </m:r>
                    <m:r>
                      <a:rPr lang="en-US" b="0" i="0" smtClean="0">
                        <a:latin typeface="Cambria Math" panose="02040503050406030204" pitchFamily="18" charset="0"/>
                      </a:rPr>
                      <m:t> </m:t>
                    </m:r>
                    <m:r>
                      <m:rPr>
                        <m:sty m:val="p"/>
                      </m:rPr>
                      <a:rPr lang="en-US" b="0" i="0" smtClean="0">
                        <a:latin typeface="Cambria Math" panose="02040503050406030204" pitchFamily="18" charset="0"/>
                      </a:rPr>
                      <m:t>frame</m:t>
                    </m:r>
                    <m:r>
                      <a:rPr lang="en-US" b="0" i="0" smtClean="0">
                        <a:latin typeface="Cambria Math" panose="02040503050406030204" pitchFamily="18" charset="0"/>
                      </a:rPr>
                      <m:t>?</m:t>
                    </m:r>
                  </m:oMath>
                </a14:m>
                <a:r>
                  <a:rPr lang="en-US" dirty="0"/>
                  <a:t> </a:t>
                </a:r>
              </a:p>
            </p:txBody>
          </p:sp>
        </mc:Choice>
        <mc:Fallback xmlns="">
          <p:sp>
            <p:nvSpPr>
              <p:cNvPr id="2" name="Title 1">
                <a:extLst>
                  <a:ext uri="{FF2B5EF4-FFF2-40B4-BE49-F238E27FC236}">
                    <a16:creationId xmlns:a16="http://schemas.microsoft.com/office/drawing/2014/main" id="{3580E4B7-711E-4446-9F84-362DB280BEB8}"/>
                  </a:ext>
                </a:extLst>
              </p:cNvPr>
              <p:cNvSpPr>
                <a:spLocks noGrp="1" noRot="1" noChangeAspect="1" noMove="1" noResize="1" noEditPoints="1" noAdjustHandles="1" noChangeArrowheads="1" noChangeShapeType="1" noTextEdit="1"/>
              </p:cNvSpPr>
              <p:nvPr>
                <p:ph type="title"/>
              </p:nvPr>
            </p:nvSpPr>
            <p:spPr>
              <a:xfrm>
                <a:off x="149313" y="53975"/>
                <a:ext cx="8858161" cy="857250"/>
              </a:xfrm>
              <a:blipFill>
                <a:blip r:embed="rId6"/>
                <a:stretch>
                  <a:fillRect l="-100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0" name="Content Placeholder 2">
                <a:extLst>
                  <a:ext uri="{FF2B5EF4-FFF2-40B4-BE49-F238E27FC236}">
                    <a16:creationId xmlns:a16="http://schemas.microsoft.com/office/drawing/2014/main" id="{B44B83BD-54FF-49D1-8DDE-4E75E1AAA541}"/>
                  </a:ext>
                </a:extLst>
              </p:cNvPr>
              <p:cNvSpPr>
                <a:spLocks noGrp="1"/>
              </p:cNvSpPr>
              <p:nvPr>
                <p:ph idx="13"/>
              </p:nvPr>
            </p:nvSpPr>
            <p:spPr>
              <a:xfrm>
                <a:off x="149314" y="1186775"/>
                <a:ext cx="4247588" cy="1586404"/>
              </a:xfrm>
            </p:spPr>
            <p:txBody>
              <a:bodyPr>
                <a:normAutofit/>
              </a:bodyPr>
              <a:lstStyle/>
              <a:p>
                <a:pPr>
                  <a:buFont typeface="Arial" panose="020B0604020202020204" pitchFamily="34" charset="0"/>
                  <a:buChar char="•"/>
                </a:pPr>
                <a:r>
                  <a:rPr lang="en-US" sz="1600" dirty="0"/>
                  <a:t>Solve for </a:t>
                </a:r>
                <a:r>
                  <a:rPr lang="en-US" sz="1600" dirty="0">
                    <a:solidFill>
                      <a:srgbClr val="FF0000"/>
                    </a:solidFill>
                  </a:rPr>
                  <a:t>x</a:t>
                </a:r>
                <a:r>
                  <a:rPr lang="en-US" sz="1600" dirty="0"/>
                  <a:t>:</a:t>
                </a:r>
              </a:p>
              <a:p>
                <a:pPr lvl="1">
                  <a:buFont typeface="Arial" panose="020B0604020202020204" pitchFamily="34" charset="0"/>
                  <a:buChar char="•"/>
                </a:pPr>
                <a14:m>
                  <m:oMath xmlns:m="http://schemas.openxmlformats.org/officeDocument/2006/math">
                    <m:func>
                      <m:funcPr>
                        <m:ctrlPr>
                          <a:rPr lang="en-US" sz="1600" i="1" smtClean="0">
                            <a:latin typeface="Cambria Math" panose="02040503050406030204" pitchFamily="18" charset="0"/>
                          </a:rPr>
                        </m:ctrlPr>
                      </m:funcPr>
                      <m:fName>
                        <m:r>
                          <m:rPr>
                            <m:sty m:val="p"/>
                          </m:rPr>
                          <a:rPr lang="en-US" sz="1600" i="0" smtClean="0">
                            <a:latin typeface="Cambria Math" panose="02040503050406030204" pitchFamily="18" charset="0"/>
                          </a:rPr>
                          <m:t>tan</m:t>
                        </m:r>
                      </m:fName>
                      <m:e>
                        <m:r>
                          <a:rPr lang="en-US" sz="1600" b="0" i="0" smtClean="0">
                            <a:latin typeface="Cambria Math" panose="02040503050406030204" pitchFamily="18" charset="0"/>
                          </a:rPr>
                          <m:t>(</m:t>
                        </m:r>
                        <m:r>
                          <m:rPr>
                            <m:sty m:val="p"/>
                          </m:rPr>
                          <a:rPr lang="en-US" sz="1600" i="0" smtClean="0">
                            <a:latin typeface="Cambria Math" panose="02040503050406030204" pitchFamily="18" charset="0"/>
                            <a:ea typeface="Cambria Math" panose="02040503050406030204" pitchFamily="18" charset="0"/>
                          </a:rPr>
                          <m:t>β</m:t>
                        </m:r>
                        <m:r>
                          <a:rPr lang="en-US" sz="1600" b="0" i="1" smtClean="0">
                            <a:latin typeface="Cambria Math" panose="02040503050406030204" pitchFamily="18" charset="0"/>
                            <a:ea typeface="Cambria Math" panose="02040503050406030204" pitchFamily="18" charset="0"/>
                          </a:rPr>
                          <m:t>)</m:t>
                        </m:r>
                      </m:e>
                    </m:func>
                  </m:oMath>
                </a14:m>
                <a:r>
                  <a:rPr lang="en-US" sz="1600" dirty="0"/>
                  <a:t> = </a:t>
                </a:r>
                <a14:m>
                  <m:oMath xmlns:m="http://schemas.openxmlformats.org/officeDocument/2006/math">
                    <m:f>
                      <m:fPr>
                        <m:ctrlPr>
                          <a:rPr lang="en-US" sz="1600" i="1" smtClean="0">
                            <a:latin typeface="Cambria Math" panose="02040503050406030204" pitchFamily="18" charset="0"/>
                          </a:rPr>
                        </m:ctrlPr>
                      </m:fPr>
                      <m:num>
                        <m:r>
                          <m:rPr>
                            <m:sty m:val="p"/>
                          </m:rPr>
                          <a:rPr lang="en-US" sz="1600" b="0" i="0" smtClean="0">
                            <a:latin typeface="Cambria Math" panose="02040503050406030204" pitchFamily="18" charset="0"/>
                          </a:rPr>
                          <m:t>x</m:t>
                        </m:r>
                      </m:num>
                      <m:den>
                        <m:sSub>
                          <m:sSubPr>
                            <m:ctrlPr>
                              <a:rPr lang="en-US" sz="1600" i="1" smtClean="0">
                                <a:latin typeface="Cambria Math" panose="02040503050406030204" pitchFamily="18" charset="0"/>
                              </a:rPr>
                            </m:ctrlPr>
                          </m:sSubPr>
                          <m:e>
                            <m:r>
                              <m:rPr>
                                <m:sty m:val="p"/>
                              </m:rPr>
                              <a:rPr lang="en-US" sz="1600" b="0" i="0" smtClean="0">
                                <a:latin typeface="Cambria Math" panose="02040503050406030204" pitchFamily="18" charset="0"/>
                              </a:rPr>
                              <m:t>d</m:t>
                            </m:r>
                          </m:e>
                          <m:sub>
                            <m:r>
                              <m:rPr>
                                <m:sty m:val="p"/>
                              </m:rPr>
                              <a:rPr lang="en-US" sz="1600" b="0" i="0" smtClean="0">
                                <a:latin typeface="Cambria Math" panose="02040503050406030204" pitchFamily="18" charset="0"/>
                              </a:rPr>
                              <m:t>z</m:t>
                            </m:r>
                          </m:sub>
                        </m:sSub>
                      </m:den>
                    </m:f>
                  </m:oMath>
                </a14:m>
                <a:r>
                  <a:rPr lang="en-US" sz="1600" dirty="0"/>
                  <a:t> </a:t>
                </a:r>
              </a:p>
              <a:p>
                <a:pPr lvl="1">
                  <a:buFont typeface="Arial" panose="020B0604020202020204" pitchFamily="34" charset="0"/>
                  <a:buChar char="•"/>
                </a:pPr>
                <a:r>
                  <a:rPr lang="en-US" sz="1600" dirty="0"/>
                  <a:t>x = </a:t>
                </a:r>
                <a14:m>
                  <m:oMath xmlns:m="http://schemas.openxmlformats.org/officeDocument/2006/math">
                    <m:func>
                      <m:funcPr>
                        <m:ctrlPr>
                          <a:rPr lang="en-US" sz="1600" i="1">
                            <a:latin typeface="Cambria Math" panose="02040503050406030204" pitchFamily="18" charset="0"/>
                          </a:rPr>
                        </m:ctrlPr>
                      </m:funcPr>
                      <m:fName>
                        <m:r>
                          <m:rPr>
                            <m:sty m:val="p"/>
                          </m:rPr>
                          <a:rPr lang="en-US" sz="1600">
                            <a:latin typeface="Cambria Math" panose="02040503050406030204" pitchFamily="18" charset="0"/>
                          </a:rPr>
                          <m:t>tan</m:t>
                        </m:r>
                      </m:fName>
                      <m:e>
                        <m:r>
                          <a:rPr lang="en-US" sz="1600">
                            <a:latin typeface="Cambria Math" panose="02040503050406030204" pitchFamily="18" charset="0"/>
                          </a:rPr>
                          <m:t>(</m:t>
                        </m:r>
                        <m:r>
                          <m:rPr>
                            <m:sty m:val="p"/>
                          </m:rPr>
                          <a:rPr lang="en-US" sz="1600">
                            <a:latin typeface="Cambria Math" panose="02040503050406030204" pitchFamily="18" charset="0"/>
                            <a:ea typeface="Cambria Math" panose="02040503050406030204" pitchFamily="18" charset="0"/>
                          </a:rPr>
                          <m:t>β</m:t>
                        </m:r>
                        <m:r>
                          <a:rPr lang="en-US" sz="1600" i="1">
                            <a:latin typeface="Cambria Math" panose="02040503050406030204" pitchFamily="18" charset="0"/>
                            <a:ea typeface="Cambria Math" panose="02040503050406030204" pitchFamily="18" charset="0"/>
                          </a:rPr>
                          <m:t>)</m:t>
                        </m:r>
                      </m:e>
                    </m:func>
                  </m:oMath>
                </a14:m>
                <a:r>
                  <a:rPr lang="en-US" sz="1600" dirty="0"/>
                  <a:t> </a:t>
                </a:r>
                <a14:m>
                  <m:oMath xmlns:m="http://schemas.openxmlformats.org/officeDocument/2006/math">
                    <m:r>
                      <a:rPr lang="en-US" sz="160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 </m:t>
                    </m:r>
                    <m:sSub>
                      <m:sSubPr>
                        <m:ctrlPr>
                          <a:rPr lang="en-US" sz="1600" i="1">
                            <a:latin typeface="Cambria Math" panose="02040503050406030204" pitchFamily="18" charset="0"/>
                          </a:rPr>
                        </m:ctrlPr>
                      </m:sSubPr>
                      <m:e>
                        <m:r>
                          <m:rPr>
                            <m:sty m:val="p"/>
                          </m:rPr>
                          <a:rPr lang="en-US" sz="1600">
                            <a:latin typeface="Cambria Math" panose="02040503050406030204" pitchFamily="18" charset="0"/>
                          </a:rPr>
                          <m:t>d</m:t>
                        </m:r>
                      </m:e>
                      <m:sub>
                        <m:r>
                          <m:rPr>
                            <m:sty m:val="p"/>
                          </m:rPr>
                          <a:rPr lang="en-US" sz="1600">
                            <a:latin typeface="Cambria Math" panose="02040503050406030204" pitchFamily="18" charset="0"/>
                          </a:rPr>
                          <m:t>z</m:t>
                        </m:r>
                      </m:sub>
                    </m:sSub>
                  </m:oMath>
                </a14:m>
                <a:r>
                  <a:rPr lang="en-US" sz="1600" dirty="0"/>
                  <a:t>  = tan(60</a:t>
                </a:r>
                <a14:m>
                  <m:oMath xmlns:m="http://schemas.openxmlformats.org/officeDocument/2006/math">
                    <m:r>
                      <a:rPr lang="en-US" sz="160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 </m:t>
                    </m:r>
                    <m:r>
                      <a:rPr lang="en-US" sz="1600" i="1">
                        <a:latin typeface="Cambria Math" panose="02040503050406030204" pitchFamily="18" charset="0"/>
                        <a:ea typeface="Cambria Math" panose="02040503050406030204" pitchFamily="18" charset="0"/>
                      </a:rPr>
                      <m:t>× </m:t>
                    </m:r>
                    <m:sSub>
                      <m:sSubPr>
                        <m:ctrlPr>
                          <a:rPr lang="en-US" sz="1600" i="1">
                            <a:latin typeface="Cambria Math" panose="02040503050406030204" pitchFamily="18" charset="0"/>
                          </a:rPr>
                        </m:ctrlPr>
                      </m:sSubPr>
                      <m:e>
                        <m:r>
                          <m:rPr>
                            <m:sty m:val="p"/>
                          </m:rPr>
                          <a:rPr lang="en-US" sz="1600">
                            <a:latin typeface="Cambria Math" panose="02040503050406030204" pitchFamily="18" charset="0"/>
                          </a:rPr>
                          <m:t>d</m:t>
                        </m:r>
                      </m:e>
                      <m:sub>
                        <m:r>
                          <m:rPr>
                            <m:sty m:val="p"/>
                          </m:rPr>
                          <a:rPr lang="en-US" sz="1600">
                            <a:latin typeface="Cambria Math" panose="02040503050406030204" pitchFamily="18" charset="0"/>
                          </a:rPr>
                          <m:t>z</m:t>
                        </m:r>
                      </m:sub>
                    </m:sSub>
                  </m:oMath>
                </a14:m>
                <a:endParaRPr lang="en-US" sz="1600" dirty="0"/>
              </a:p>
              <a:p>
                <a:pPr lvl="3"/>
                <a:r>
                  <a:rPr lang="en-US" sz="1600" dirty="0"/>
                  <a:t>	   = tan(60</a:t>
                </a:r>
                <a14:m>
                  <m:oMath xmlns:m="http://schemas.openxmlformats.org/officeDocument/2006/math">
                    <m:r>
                      <a:rPr lang="en-US" sz="1600" i="1">
                        <a:latin typeface="Cambria Math" panose="02040503050406030204" pitchFamily="18" charset="0"/>
                        <a:ea typeface="Cambria Math" panose="02040503050406030204" pitchFamily="18" charset="0"/>
                      </a:rPr>
                      <m:t>°) ×</m:t>
                    </m:r>
                  </m:oMath>
                </a14:m>
                <a:r>
                  <a:rPr lang="en-US" sz="1600" dirty="0"/>
                  <a:t> 9m</a:t>
                </a:r>
              </a:p>
              <a:p>
                <a:pPr lvl="3"/>
                <a:r>
                  <a:rPr lang="en-US" sz="1600" dirty="0"/>
                  <a:t>            </a:t>
                </a:r>
                <a14:m>
                  <m:oMath xmlns:m="http://schemas.openxmlformats.org/officeDocument/2006/math">
                    <m:r>
                      <a:rPr lang="en-US" sz="1600">
                        <a:latin typeface="Cambria Math" panose="02040503050406030204" pitchFamily="18" charset="0"/>
                        <a:ea typeface="Cambria Math" panose="02040503050406030204" pitchFamily="18" charset="0"/>
                      </a:rPr>
                      <m:t> </m:t>
                    </m:r>
                    <m:r>
                      <a:rPr lang="en-US" sz="1600" i="1">
                        <a:latin typeface="Cambria Math" panose="02040503050406030204" pitchFamily="18" charset="0"/>
                        <a:ea typeface="Cambria Math" panose="02040503050406030204" pitchFamily="18" charset="0"/>
                      </a:rPr>
                      <m:t>≈</m:t>
                    </m:r>
                    <m:r>
                      <a:rPr lang="en-US" sz="1600" i="1" smtClean="0">
                        <a:solidFill>
                          <a:srgbClr val="FF0000"/>
                        </a:solidFill>
                        <a:latin typeface="Cambria Math" panose="02040503050406030204" pitchFamily="18" charset="0"/>
                        <a:ea typeface="Cambria Math" panose="02040503050406030204" pitchFamily="18" charset="0"/>
                      </a:rPr>
                      <m:t>15.6 </m:t>
                    </m:r>
                    <m:r>
                      <m:rPr>
                        <m:sty m:val="p"/>
                      </m:rPr>
                      <a:rPr lang="en-US" sz="1600">
                        <a:solidFill>
                          <a:srgbClr val="FF0000"/>
                        </a:solidFill>
                        <a:latin typeface="Cambria Math" panose="02040503050406030204" pitchFamily="18" charset="0"/>
                        <a:ea typeface="Cambria Math" panose="02040503050406030204" pitchFamily="18" charset="0"/>
                      </a:rPr>
                      <m:t>meters</m:t>
                    </m:r>
                  </m:oMath>
                </a14:m>
                <a:endParaRPr lang="en-US" sz="1600" dirty="0"/>
              </a:p>
              <a:p>
                <a:pPr lvl="3"/>
                <a:endParaRPr lang="en-US" sz="1800" dirty="0"/>
              </a:p>
            </p:txBody>
          </p:sp>
        </mc:Choice>
        <mc:Fallback>
          <p:sp>
            <p:nvSpPr>
              <p:cNvPr id="10" name="Content Placeholder 2">
                <a:extLst>
                  <a:ext uri="{FF2B5EF4-FFF2-40B4-BE49-F238E27FC236}">
                    <a16:creationId xmlns:a16="http://schemas.microsoft.com/office/drawing/2014/main" id="{B44B83BD-54FF-49D1-8DDE-4E75E1AAA541}"/>
                  </a:ext>
                </a:extLst>
              </p:cNvPr>
              <p:cNvSpPr>
                <a:spLocks noGrp="1" noRot="1" noChangeAspect="1" noMove="1" noResize="1" noEditPoints="1" noAdjustHandles="1" noChangeArrowheads="1" noChangeShapeType="1" noTextEdit="1"/>
              </p:cNvSpPr>
              <p:nvPr>
                <p:ph idx="13"/>
              </p:nvPr>
            </p:nvSpPr>
            <p:spPr>
              <a:xfrm>
                <a:off x="149314" y="1186775"/>
                <a:ext cx="4247588" cy="1586404"/>
              </a:xfrm>
              <a:blipFill>
                <a:blip r:embed="rId7"/>
                <a:stretch>
                  <a:fillRect t="-794"/>
                </a:stretch>
              </a:blipFill>
            </p:spPr>
            <p:txBody>
              <a:bodyPr/>
              <a:lstStyle/>
              <a:p>
                <a:r>
                  <a:rPr lang="en-US">
                    <a:noFill/>
                  </a:rPr>
                  <a:t> </a:t>
                </a:r>
              </a:p>
            </p:txBody>
          </p:sp>
        </mc:Fallback>
      </mc:AlternateContent>
      <p:sp>
        <p:nvSpPr>
          <p:cNvPr id="12" name="Content Placeholder 4">
            <a:extLst>
              <a:ext uri="{FF2B5EF4-FFF2-40B4-BE49-F238E27FC236}">
                <a16:creationId xmlns:a16="http://schemas.microsoft.com/office/drawing/2014/main" id="{17CC91AD-44CB-4766-AA34-0AFFC08F9207}"/>
              </a:ext>
            </a:extLst>
          </p:cNvPr>
          <p:cNvSpPr>
            <a:spLocks noGrp="1"/>
          </p:cNvSpPr>
          <p:nvPr>
            <p:ph idx="11"/>
          </p:nvPr>
        </p:nvSpPr>
        <p:spPr>
          <a:xfrm>
            <a:off x="149313" y="4784089"/>
            <a:ext cx="8131087" cy="280036"/>
          </a:xfrm>
        </p:spPr>
        <p:txBody>
          <a:bodyPr/>
          <a:lstStyle/>
          <a:p>
            <a:endParaRPr lang="en-US"/>
          </a:p>
        </p:txBody>
      </p:sp>
      <p:pic>
        <p:nvPicPr>
          <p:cNvPr id="13" name="Content Placeholder 10" descr="Diagram, engineering drawing&#10;&#10;Description automatically generated">
            <a:extLst>
              <a:ext uri="{FF2B5EF4-FFF2-40B4-BE49-F238E27FC236}">
                <a16:creationId xmlns:a16="http://schemas.microsoft.com/office/drawing/2014/main" id="{2F12985E-6634-BC4D-8453-895BDBCD037E}"/>
              </a:ext>
            </a:extLst>
          </p:cNvPr>
          <p:cNvPicPr>
            <a:picLocks noChangeAspect="1"/>
          </p:cNvPicPr>
          <p:nvPr/>
        </p:nvPicPr>
        <p:blipFill>
          <a:blip r:embed="rId8"/>
          <a:stretch>
            <a:fillRect/>
          </a:stretch>
        </p:blipFill>
        <p:spPr>
          <a:xfrm>
            <a:off x="4443456" y="1352755"/>
            <a:ext cx="4564275" cy="2801566"/>
          </a:xfrm>
          <a:prstGeom prst="rect">
            <a:avLst/>
          </a:prstGeom>
          <a:noFill/>
          <a:ln>
            <a:noFill/>
          </a:ln>
        </p:spPr>
      </p:pic>
      <p:cxnSp>
        <p:nvCxnSpPr>
          <p:cNvPr id="15" name="Straight Connector 14">
            <a:extLst>
              <a:ext uri="{FF2B5EF4-FFF2-40B4-BE49-F238E27FC236}">
                <a16:creationId xmlns:a16="http://schemas.microsoft.com/office/drawing/2014/main" id="{D3A1E75F-33E9-4347-9CD2-D1B8BEE2A725}"/>
              </a:ext>
            </a:extLst>
          </p:cNvPr>
          <p:cNvCxnSpPr>
            <a:cxnSpLocks/>
          </p:cNvCxnSpPr>
          <p:nvPr/>
        </p:nvCxnSpPr>
        <p:spPr>
          <a:xfrm flipV="1">
            <a:off x="4818888" y="2967715"/>
            <a:ext cx="1721990" cy="351557"/>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842B4790-89F5-5F46-A396-FA77B729A921}"/>
              </a:ext>
            </a:extLst>
          </p:cNvPr>
          <p:cNvSpPr txBox="1"/>
          <p:nvPr/>
        </p:nvSpPr>
        <p:spPr>
          <a:xfrm>
            <a:off x="5266554" y="2783048"/>
            <a:ext cx="284052" cy="369332"/>
          </a:xfrm>
          <a:prstGeom prst="rect">
            <a:avLst/>
          </a:prstGeom>
          <a:noFill/>
        </p:spPr>
        <p:txBody>
          <a:bodyPr wrap="square" rtlCol="0">
            <a:spAutoFit/>
          </a:bodyPr>
          <a:lstStyle/>
          <a:p>
            <a:r>
              <a:rPr lang="en-US" dirty="0">
                <a:solidFill>
                  <a:srgbClr val="FF0000"/>
                </a:solidFill>
              </a:rPr>
              <a:t>x</a:t>
            </a:r>
          </a:p>
        </p:txBody>
      </p:sp>
      <p:cxnSp>
        <p:nvCxnSpPr>
          <p:cNvPr id="18" name="Straight Connector 17">
            <a:extLst>
              <a:ext uri="{FF2B5EF4-FFF2-40B4-BE49-F238E27FC236}">
                <a16:creationId xmlns:a16="http://schemas.microsoft.com/office/drawing/2014/main" id="{85D49DF1-CCF8-4042-BB6A-C94A865FEDE7}"/>
              </a:ext>
            </a:extLst>
          </p:cNvPr>
          <p:cNvCxnSpPr>
            <a:cxnSpLocks/>
          </p:cNvCxnSpPr>
          <p:nvPr/>
        </p:nvCxnSpPr>
        <p:spPr>
          <a:xfrm flipV="1">
            <a:off x="5669280" y="2996900"/>
            <a:ext cx="871598" cy="614980"/>
          </a:xfrm>
          <a:prstGeom prst="line">
            <a:avLst/>
          </a:prstGeom>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14="http://schemas.microsoft.com/office/drawing/2010/main" Requires="a14">
          <p:sp>
            <p:nvSpPr>
              <p:cNvPr id="22" name="TextBox 21">
                <a:extLst>
                  <a:ext uri="{FF2B5EF4-FFF2-40B4-BE49-F238E27FC236}">
                    <a16:creationId xmlns:a16="http://schemas.microsoft.com/office/drawing/2014/main" id="{9BDC58D4-D315-E547-87C3-6CB1B673FCB5}"/>
                  </a:ext>
                </a:extLst>
              </p:cNvPr>
              <p:cNvSpPr txBox="1"/>
              <p:nvPr/>
            </p:nvSpPr>
            <p:spPr>
              <a:xfrm>
                <a:off x="149313" y="2786320"/>
                <a:ext cx="3940502" cy="1775871"/>
              </a:xfrm>
              <a:prstGeom prst="rect">
                <a:avLst/>
              </a:prstGeom>
              <a:noFill/>
            </p:spPr>
            <p:txBody>
              <a:bodyPr wrap="none" rtlCol="0">
                <a:spAutoFit/>
              </a:bodyPr>
              <a:lstStyle/>
              <a:p>
                <a:pPr marL="285750" indent="-285750">
                  <a:buClr>
                    <a:srgbClr val="154780"/>
                  </a:buClr>
                  <a:buSzPct val="80000"/>
                  <a:buFont typeface="Arial" panose="020B0604020202020204" pitchFamily="34" charset="0"/>
                  <a:buChar char="•"/>
                </a:pPr>
                <a:r>
                  <a:rPr lang="en-US" sz="1600" dirty="0"/>
                  <a:t>Solve for </a:t>
                </a:r>
                <a14:m>
                  <m:oMath xmlns:m="http://schemas.openxmlformats.org/officeDocument/2006/math">
                    <m:sSub>
                      <m:sSubPr>
                        <m:ctrlPr>
                          <a:rPr lang="en-US" sz="1600" i="1" smtClean="0">
                            <a:solidFill>
                              <a:schemeClr val="accent1"/>
                            </a:solidFill>
                            <a:latin typeface="Cambria Math" panose="02040503050406030204" pitchFamily="18" charset="0"/>
                          </a:rPr>
                        </m:ctrlPr>
                      </m:sSubPr>
                      <m:e>
                        <m:r>
                          <m:rPr>
                            <m:sty m:val="p"/>
                          </m:rPr>
                          <a:rPr lang="en-US" sz="1600">
                            <a:solidFill>
                              <a:schemeClr val="accent1"/>
                            </a:solidFill>
                            <a:latin typeface="Cambria Math" panose="02040503050406030204" pitchFamily="18" charset="0"/>
                          </a:rPr>
                          <m:t>d</m:t>
                        </m:r>
                      </m:e>
                      <m:sub>
                        <m:r>
                          <m:rPr>
                            <m:sty m:val="p"/>
                          </m:rPr>
                          <a:rPr lang="en-US" sz="1600">
                            <a:solidFill>
                              <a:schemeClr val="accent1"/>
                            </a:solidFill>
                            <a:latin typeface="Cambria Math" panose="02040503050406030204" pitchFamily="18" charset="0"/>
                          </a:rPr>
                          <m:t>y</m:t>
                        </m:r>
                      </m:sub>
                    </m:sSub>
                    <m:r>
                      <a:rPr lang="en-US" sz="1600">
                        <a:latin typeface="Cambria Math" panose="02040503050406030204" pitchFamily="18" charset="0"/>
                      </a:rPr>
                      <m:t> </m:t>
                    </m:r>
                  </m:oMath>
                </a14:m>
                <a:r>
                  <a:rPr lang="en-US" sz="1600" dirty="0"/>
                  <a:t>:</a:t>
                </a:r>
              </a:p>
              <a:p>
                <a:pPr marL="742950" lvl="1" indent="-285750">
                  <a:buClr>
                    <a:srgbClr val="154780"/>
                  </a:buClr>
                  <a:buSzPct val="80000"/>
                  <a:buFont typeface="Arial" panose="020B0604020202020204" pitchFamily="34" charset="0"/>
                  <a:buChar char="•"/>
                </a:pPr>
                <a:r>
                  <a:rPr lang="en-US" sz="1600" dirty="0">
                    <a:ea typeface="Cambria Math" panose="02040503050406030204" pitchFamily="18" charset="0"/>
                  </a:rPr>
                  <a:t>sin(</a:t>
                </a:r>
                <a14:m>
                  <m:oMath xmlns:m="http://schemas.openxmlformats.org/officeDocument/2006/math">
                    <m:r>
                      <m:rPr>
                        <m:sty m:val="p"/>
                      </m:rPr>
                      <a:rPr lang="el-GR" sz="1600" i="1">
                        <a:latin typeface="Cambria Math" panose="02040503050406030204" pitchFamily="18" charset="0"/>
                        <a:ea typeface="Cambria Math" panose="02040503050406030204" pitchFamily="18" charset="0"/>
                      </a:rPr>
                      <m:t>α</m:t>
                    </m:r>
                    <m:r>
                      <a:rPr lang="en-US" sz="1600" i="1">
                        <a:latin typeface="Cambria Math" panose="02040503050406030204" pitchFamily="18" charset="0"/>
                        <a:ea typeface="Cambria Math" panose="02040503050406030204" pitchFamily="18" charset="0"/>
                      </a:rPr>
                      <m:t>)</m:t>
                    </m:r>
                  </m:oMath>
                </a14:m>
                <a:r>
                  <a:rPr lang="en-US" sz="1600" dirty="0"/>
                  <a:t> = </a:t>
                </a:r>
                <a14:m>
                  <m:oMath xmlns:m="http://schemas.openxmlformats.org/officeDocument/2006/math">
                    <m:f>
                      <m:fPr>
                        <m:ctrlPr>
                          <a:rPr lang="en-US" sz="1600" i="1">
                            <a:latin typeface="Cambria Math" panose="02040503050406030204" pitchFamily="18" charset="0"/>
                          </a:rPr>
                        </m:ctrlPr>
                      </m:fPr>
                      <m:num>
                        <m:sSub>
                          <m:sSubPr>
                            <m:ctrlPr>
                              <a:rPr lang="en-US" sz="1600" i="1">
                                <a:latin typeface="Cambria Math" panose="02040503050406030204" pitchFamily="18" charset="0"/>
                              </a:rPr>
                            </m:ctrlPr>
                          </m:sSubPr>
                          <m:e>
                            <m:r>
                              <m:rPr>
                                <m:sty m:val="p"/>
                              </m:rPr>
                              <a:rPr lang="en-US" sz="1600">
                                <a:latin typeface="Cambria Math" panose="02040503050406030204" pitchFamily="18" charset="0"/>
                              </a:rPr>
                              <m:t>d</m:t>
                            </m:r>
                          </m:e>
                          <m:sub>
                            <m:r>
                              <m:rPr>
                                <m:sty m:val="p"/>
                              </m:rPr>
                              <a:rPr lang="en-US" sz="1600">
                                <a:latin typeface="Cambria Math" panose="02040503050406030204" pitchFamily="18" charset="0"/>
                              </a:rPr>
                              <m:t>y</m:t>
                            </m:r>
                          </m:sub>
                        </m:sSub>
                      </m:num>
                      <m:den>
                        <m:r>
                          <a:rPr lang="en-US" sz="1600" i="1">
                            <a:latin typeface="Cambria Math" panose="02040503050406030204" pitchFamily="18" charset="0"/>
                          </a:rPr>
                          <m:t>𝑥</m:t>
                        </m:r>
                      </m:den>
                    </m:f>
                  </m:oMath>
                </a14:m>
                <a:r>
                  <a:rPr lang="en-US" sz="1600" dirty="0"/>
                  <a:t> </a:t>
                </a:r>
              </a:p>
              <a:p>
                <a:pPr marL="742950" lvl="1" indent="-285750">
                  <a:buClr>
                    <a:srgbClr val="154780"/>
                  </a:buClr>
                  <a:buSzPct val="80000"/>
                  <a:buFont typeface="Arial" panose="020B0604020202020204" pitchFamily="34" charset="0"/>
                  <a:buChar char="•"/>
                </a:pPr>
                <a14:m>
                  <m:oMath xmlns:m="http://schemas.openxmlformats.org/officeDocument/2006/math">
                    <m:sSub>
                      <m:sSubPr>
                        <m:ctrlPr>
                          <a:rPr lang="en-US" sz="1600" i="1">
                            <a:latin typeface="Cambria Math" panose="02040503050406030204" pitchFamily="18" charset="0"/>
                          </a:rPr>
                        </m:ctrlPr>
                      </m:sSubPr>
                      <m:e>
                        <m:r>
                          <m:rPr>
                            <m:sty m:val="p"/>
                          </m:rPr>
                          <a:rPr lang="en-US" sz="1600">
                            <a:latin typeface="Cambria Math" panose="02040503050406030204" pitchFamily="18" charset="0"/>
                          </a:rPr>
                          <m:t>d</m:t>
                        </m:r>
                      </m:e>
                      <m:sub>
                        <m:r>
                          <m:rPr>
                            <m:sty m:val="p"/>
                          </m:rPr>
                          <a:rPr lang="en-US" sz="1600">
                            <a:latin typeface="Cambria Math" panose="02040503050406030204" pitchFamily="18" charset="0"/>
                          </a:rPr>
                          <m:t>y</m:t>
                        </m:r>
                      </m:sub>
                    </m:sSub>
                  </m:oMath>
                </a14:m>
                <a:r>
                  <a:rPr lang="en-US" sz="1600" dirty="0"/>
                  <a:t> = </a:t>
                </a:r>
                <a14:m>
                  <m:oMath xmlns:m="http://schemas.openxmlformats.org/officeDocument/2006/math">
                    <m:func>
                      <m:funcPr>
                        <m:ctrlPr>
                          <a:rPr lang="en-US" sz="1600" i="1">
                            <a:latin typeface="Cambria Math" panose="02040503050406030204" pitchFamily="18" charset="0"/>
                          </a:rPr>
                        </m:ctrlPr>
                      </m:funcPr>
                      <m:fName>
                        <m:r>
                          <m:rPr>
                            <m:sty m:val="p"/>
                          </m:rPr>
                          <a:rPr lang="en-US" sz="1600">
                            <a:latin typeface="Cambria Math" panose="02040503050406030204" pitchFamily="18" charset="0"/>
                          </a:rPr>
                          <m:t>sin</m:t>
                        </m:r>
                      </m:fName>
                      <m:e>
                        <m:r>
                          <a:rPr lang="en-US" sz="1600">
                            <a:latin typeface="Cambria Math" panose="02040503050406030204" pitchFamily="18" charset="0"/>
                          </a:rPr>
                          <m:t>(</m:t>
                        </m:r>
                        <m:r>
                          <m:rPr>
                            <m:sty m:val="p"/>
                          </m:rPr>
                          <a:rPr lang="el-GR" sz="1600" i="1">
                            <a:latin typeface="Cambria Math" panose="02040503050406030204" pitchFamily="18" charset="0"/>
                            <a:ea typeface="Cambria Math" panose="02040503050406030204" pitchFamily="18" charset="0"/>
                          </a:rPr>
                          <m:t>α</m:t>
                        </m:r>
                        <m:r>
                          <a:rPr lang="en-US" sz="1600" i="1">
                            <a:latin typeface="Cambria Math" panose="02040503050406030204" pitchFamily="18" charset="0"/>
                            <a:ea typeface="Cambria Math" panose="02040503050406030204" pitchFamily="18" charset="0"/>
                          </a:rPr>
                          <m:t>)</m:t>
                        </m:r>
                      </m:e>
                    </m:func>
                  </m:oMath>
                </a14:m>
                <a:r>
                  <a:rPr lang="en-US" sz="1600" dirty="0"/>
                  <a:t> </a:t>
                </a:r>
                <a14:m>
                  <m:oMath xmlns:m="http://schemas.openxmlformats.org/officeDocument/2006/math">
                    <m:r>
                      <a:rPr lang="en-US" sz="1600" i="1">
                        <a:latin typeface="Cambria Math" panose="02040503050406030204" pitchFamily="18" charset="0"/>
                        <a:ea typeface="Cambria Math" panose="02040503050406030204" pitchFamily="18" charset="0"/>
                      </a:rPr>
                      <m:t>× </m:t>
                    </m:r>
                    <m:r>
                      <a:rPr lang="en-US" sz="1600" i="1">
                        <a:latin typeface="Cambria Math" panose="02040503050406030204" pitchFamily="18" charset="0"/>
                      </a:rPr>
                      <m:t>𝑥</m:t>
                    </m:r>
                  </m:oMath>
                </a14:m>
                <a:r>
                  <a:rPr lang="en-US" sz="1600" dirty="0"/>
                  <a:t>  = sin(60</a:t>
                </a:r>
                <a14:m>
                  <m:oMath xmlns:m="http://schemas.openxmlformats.org/officeDocument/2006/math">
                    <m:r>
                      <a:rPr lang="en-US" sz="1600" i="1">
                        <a:latin typeface="Cambria Math" panose="02040503050406030204" pitchFamily="18" charset="0"/>
                        <a:ea typeface="Cambria Math" panose="02040503050406030204" pitchFamily="18" charset="0"/>
                      </a:rPr>
                      <m:t>°) × </m:t>
                    </m:r>
                    <m:r>
                      <a:rPr lang="en-US" sz="1600" i="1">
                        <a:latin typeface="Cambria Math" panose="02040503050406030204" pitchFamily="18" charset="0"/>
                      </a:rPr>
                      <m:t>𝑥</m:t>
                    </m:r>
                  </m:oMath>
                </a14:m>
                <a:endParaRPr lang="en-US" sz="1600" dirty="0"/>
              </a:p>
              <a:p>
                <a:pPr lvl="3"/>
                <a:r>
                  <a:rPr lang="en-US" sz="1600" dirty="0"/>
                  <a:t>                = sin(60</a:t>
                </a:r>
                <a14:m>
                  <m:oMath xmlns:m="http://schemas.openxmlformats.org/officeDocument/2006/math">
                    <m:r>
                      <a:rPr lang="en-US" sz="1600" i="1">
                        <a:latin typeface="Cambria Math" panose="02040503050406030204" pitchFamily="18" charset="0"/>
                        <a:ea typeface="Cambria Math" panose="02040503050406030204" pitchFamily="18" charset="0"/>
                      </a:rPr>
                      <m:t>°) ×</m:t>
                    </m:r>
                  </m:oMath>
                </a14:m>
                <a:r>
                  <a:rPr lang="en-US" sz="1600" dirty="0"/>
                  <a:t> 15.6m</a:t>
                </a:r>
              </a:p>
              <a:p>
                <a:pPr lvl="3"/>
                <a:r>
                  <a:rPr lang="en-US" sz="1600" dirty="0"/>
                  <a:t>                </a:t>
                </a:r>
                <a14:m>
                  <m:oMath xmlns:m="http://schemas.openxmlformats.org/officeDocument/2006/math">
                    <m:r>
                      <a:rPr lang="en-US" sz="1600" i="1">
                        <a:latin typeface="Cambria Math" panose="02040503050406030204" pitchFamily="18" charset="0"/>
                        <a:ea typeface="Cambria Math" panose="02040503050406030204" pitchFamily="18" charset="0"/>
                      </a:rPr>
                      <m:t>≈</m:t>
                    </m:r>
                    <m:r>
                      <a:rPr lang="en-US" sz="1600" i="1">
                        <a:solidFill>
                          <a:schemeClr val="accent1"/>
                        </a:solidFill>
                        <a:latin typeface="Cambria Math" panose="02040503050406030204" pitchFamily="18" charset="0"/>
                        <a:ea typeface="Cambria Math" panose="02040503050406030204" pitchFamily="18" charset="0"/>
                      </a:rPr>
                      <m:t>13.5</m:t>
                    </m:r>
                    <m:r>
                      <a:rPr lang="en-US" sz="1600" i="1">
                        <a:solidFill>
                          <a:schemeClr val="accent1"/>
                        </a:solidFill>
                        <a:latin typeface="Cambria Math" panose="02040503050406030204" pitchFamily="18" charset="0"/>
                        <a:ea typeface="Cambria Math" panose="02040503050406030204" pitchFamily="18" charset="0"/>
                      </a:rPr>
                      <m:t> </m:t>
                    </m:r>
                    <m:r>
                      <m:rPr>
                        <m:sty m:val="p"/>
                      </m:rPr>
                      <a:rPr lang="en-US" sz="1600">
                        <a:solidFill>
                          <a:schemeClr val="accent1"/>
                        </a:solidFill>
                        <a:latin typeface="Cambria Math" panose="02040503050406030204" pitchFamily="18" charset="0"/>
                        <a:ea typeface="Cambria Math" panose="02040503050406030204" pitchFamily="18" charset="0"/>
                      </a:rPr>
                      <m:t>meters</m:t>
                    </m:r>
                  </m:oMath>
                </a14:m>
                <a:endParaRPr lang="en-US" sz="1600" dirty="0">
                  <a:solidFill>
                    <a:srgbClr val="FF0000"/>
                  </a:solidFill>
                </a:endParaRPr>
              </a:p>
              <a:p>
                <a:endParaRPr lang="en-US" dirty="0"/>
              </a:p>
            </p:txBody>
          </p:sp>
        </mc:Choice>
        <mc:Fallback>
          <p:sp>
            <p:nvSpPr>
              <p:cNvPr id="22" name="TextBox 21">
                <a:extLst>
                  <a:ext uri="{FF2B5EF4-FFF2-40B4-BE49-F238E27FC236}">
                    <a16:creationId xmlns:a16="http://schemas.microsoft.com/office/drawing/2014/main" id="{9BDC58D4-D315-E547-87C3-6CB1B673FCB5}"/>
                  </a:ext>
                </a:extLst>
              </p:cNvPr>
              <p:cNvSpPr txBox="1">
                <a:spLocks noRot="1" noChangeAspect="1" noMove="1" noResize="1" noEditPoints="1" noAdjustHandles="1" noChangeArrowheads="1" noChangeShapeType="1" noTextEdit="1"/>
              </p:cNvSpPr>
              <p:nvPr/>
            </p:nvSpPr>
            <p:spPr>
              <a:xfrm>
                <a:off x="149313" y="2786320"/>
                <a:ext cx="3940502" cy="1775871"/>
              </a:xfrm>
              <a:prstGeom prst="rect">
                <a:avLst/>
              </a:prstGeom>
              <a:blipFill>
                <a:blip r:embed="rId9"/>
                <a:stretch>
                  <a:fillRect t="-1418"/>
                </a:stretch>
              </a:blipFill>
            </p:spPr>
            <p:txBody>
              <a:bodyPr/>
              <a:lstStyle/>
              <a:p>
                <a:r>
                  <a:rPr lang="en-US">
                    <a:noFill/>
                  </a:rPr>
                  <a:t> </a:t>
                </a:r>
              </a:p>
            </p:txBody>
          </p:sp>
        </mc:Fallback>
      </mc:AlternateContent>
      <p:sp>
        <p:nvSpPr>
          <p:cNvPr id="24" name="Rectangle 23">
            <a:extLst>
              <a:ext uri="{FF2B5EF4-FFF2-40B4-BE49-F238E27FC236}">
                <a16:creationId xmlns:a16="http://schemas.microsoft.com/office/drawing/2014/main" id="{9C416FB5-9AEF-3D48-B4A4-9C3091308D87}"/>
              </a:ext>
            </a:extLst>
          </p:cNvPr>
          <p:cNvSpPr/>
          <p:nvPr/>
        </p:nvSpPr>
        <p:spPr>
          <a:xfrm>
            <a:off x="6126480" y="3319272"/>
            <a:ext cx="256032" cy="219456"/>
          </a:xfrm>
          <a:prstGeom prst="rect">
            <a:avLst/>
          </a:prstGeom>
          <a:noFill/>
          <a:ln w="19050">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9" name="Audio 28">
            <a:hlinkClick r:id="" action="ppaction://media"/>
            <a:extLst>
              <a:ext uri="{FF2B5EF4-FFF2-40B4-BE49-F238E27FC236}">
                <a16:creationId xmlns:a16="http://schemas.microsoft.com/office/drawing/2014/main" id="{87EE3DA5-2EEE-364D-8776-CB851F0DA936}"/>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8178800" y="4178300"/>
            <a:ext cx="812800" cy="812800"/>
          </a:xfrm>
          <a:prstGeom prst="rect">
            <a:avLst/>
          </a:prstGeom>
        </p:spPr>
      </p:pic>
    </p:spTree>
    <p:custDataLst>
      <p:tags r:id="rId1"/>
    </p:custDataLst>
    <p:extLst>
      <p:ext uri="{BB962C8B-B14F-4D97-AF65-F5344CB8AC3E}">
        <p14:creationId xmlns:p14="http://schemas.microsoft.com/office/powerpoint/2010/main" val="785301784"/>
      </p:ext>
    </p:extLst>
  </p:cSld>
  <p:clrMapOvr>
    <a:masterClrMapping/>
  </p:clrMapOvr>
  <mc:AlternateContent xmlns:mc="http://schemas.openxmlformats.org/markup-compatibility/2006">
    <mc:Choice xmlns:p159="http://schemas.microsoft.com/office/powerpoint/2015/09/main" Requires="p159">
      <p:transition spd="slow" advTm="55366">
        <p159:morph option="byObject"/>
      </p:transition>
    </mc:Choice>
    <mc:Fallback>
      <p:transition spd="slow" advTm="553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dissolve">
                                      <p:cBhvr>
                                        <p:cTn id="11" dur="500"/>
                                        <p:tgtEl>
                                          <p:spTgt spid="15"/>
                                        </p:tgtEl>
                                      </p:cBhvr>
                                    </p:animEffect>
                                  </p:childTnLst>
                                </p:cTn>
                              </p:par>
                              <p:par>
                                <p:cTn id="12" presetID="9"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dissolve">
                                      <p:cBhvr>
                                        <p:cTn id="14" dur="500"/>
                                        <p:tgtEl>
                                          <p:spTgt spid="16"/>
                                        </p:tgtEl>
                                      </p:cBhvr>
                                    </p:animEffect>
                                  </p:childTnLst>
                                </p:cTn>
                              </p:par>
                              <p:par>
                                <p:cTn id="15" presetID="9"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dissolve">
                                      <p:cBhvr>
                                        <p:cTn id="17" dur="500"/>
                                        <p:tgtEl>
                                          <p:spTgt spid="18"/>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dissolve">
                                      <p:cBhvr>
                                        <p:cTn id="20" dur="5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0">
                                            <p:txEl>
                                              <p:pRg st="0" end="0"/>
                                            </p:txEl>
                                          </p:spTgt>
                                        </p:tgtEl>
                                        <p:attrNameLst>
                                          <p:attrName>style.visibility</p:attrName>
                                        </p:attrNameLst>
                                      </p:cBhvr>
                                      <p:to>
                                        <p:strVal val="visible"/>
                                      </p:to>
                                    </p:set>
                                    <p:animEffect transition="in" filter="dissolve">
                                      <p:cBhvr>
                                        <p:cTn id="25" dur="500"/>
                                        <p:tgtEl>
                                          <p:spTgt spid="10">
                                            <p:txEl>
                                              <p:pRg st="0" end="0"/>
                                            </p:txEl>
                                          </p:spTgt>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0">
                                            <p:txEl>
                                              <p:pRg st="1" end="1"/>
                                            </p:txEl>
                                          </p:spTgt>
                                        </p:tgtEl>
                                        <p:attrNameLst>
                                          <p:attrName>style.visibility</p:attrName>
                                        </p:attrNameLst>
                                      </p:cBhvr>
                                      <p:to>
                                        <p:strVal val="visible"/>
                                      </p:to>
                                    </p:set>
                                    <p:animEffect transition="in" filter="dissolve">
                                      <p:cBhvr>
                                        <p:cTn id="28" dur="500"/>
                                        <p:tgtEl>
                                          <p:spTgt spid="10">
                                            <p:txEl>
                                              <p:pRg st="1" end="1"/>
                                            </p:txEl>
                                          </p:spTgt>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0">
                                            <p:txEl>
                                              <p:pRg st="2" end="2"/>
                                            </p:txEl>
                                          </p:spTgt>
                                        </p:tgtEl>
                                        <p:attrNameLst>
                                          <p:attrName>style.visibility</p:attrName>
                                        </p:attrNameLst>
                                      </p:cBhvr>
                                      <p:to>
                                        <p:strVal val="visible"/>
                                      </p:to>
                                    </p:set>
                                    <p:animEffect transition="in" filter="dissolve">
                                      <p:cBhvr>
                                        <p:cTn id="31" dur="500"/>
                                        <p:tgtEl>
                                          <p:spTgt spid="10">
                                            <p:txEl>
                                              <p:pRg st="2" end="2"/>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0">
                                            <p:txEl>
                                              <p:pRg st="3" end="3"/>
                                            </p:txEl>
                                          </p:spTgt>
                                        </p:tgtEl>
                                        <p:attrNameLst>
                                          <p:attrName>style.visibility</p:attrName>
                                        </p:attrNameLst>
                                      </p:cBhvr>
                                      <p:to>
                                        <p:strVal val="visible"/>
                                      </p:to>
                                    </p:set>
                                    <p:animEffect transition="in" filter="dissolve">
                                      <p:cBhvr>
                                        <p:cTn id="34" dur="500"/>
                                        <p:tgtEl>
                                          <p:spTgt spid="10">
                                            <p:txEl>
                                              <p:pRg st="3" end="3"/>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0">
                                            <p:txEl>
                                              <p:pRg st="4" end="4"/>
                                            </p:txEl>
                                          </p:spTgt>
                                        </p:tgtEl>
                                        <p:attrNameLst>
                                          <p:attrName>style.visibility</p:attrName>
                                        </p:attrNameLst>
                                      </p:cBhvr>
                                      <p:to>
                                        <p:strVal val="visible"/>
                                      </p:to>
                                    </p:set>
                                    <p:animEffect transition="in" filter="dissolve">
                                      <p:cBhvr>
                                        <p:cTn id="37" dur="500"/>
                                        <p:tgtEl>
                                          <p:spTgt spid="10">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dissolve">
                                      <p:cBhvr>
                                        <p:cTn id="4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29"/>
                </p:tgtEl>
              </p:cMediaNode>
            </p:audio>
          </p:childTnLst>
        </p:cTn>
      </p:par>
    </p:tnLst>
    <p:bldLst>
      <p:bldP spid="10" grpId="0" build="p"/>
      <p:bldP spid="16" grpId="0"/>
      <p:bldP spid="22" grpId="0"/>
      <p:bldP spid="2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00703-4C34-CE43-92D2-1E179C42AFE3}"/>
              </a:ext>
            </a:extLst>
          </p:cNvPr>
          <p:cNvSpPr>
            <a:spLocks noGrp="1"/>
          </p:cNvSpPr>
          <p:nvPr>
            <p:ph type="title"/>
          </p:nvPr>
        </p:nvSpPr>
        <p:spPr>
          <a:xfrm>
            <a:off x="149313" y="53975"/>
            <a:ext cx="8858161" cy="857250"/>
          </a:xfrm>
        </p:spPr>
        <p:txBody>
          <a:bodyPr anchor="ctr">
            <a:normAutofit/>
          </a:bodyPr>
          <a:lstStyle/>
          <a:p>
            <a:r>
              <a:rPr lang="en-US" dirty="0"/>
              <a:t>Motion Blur</a:t>
            </a:r>
          </a:p>
        </p:txBody>
      </p:sp>
      <mc:AlternateContent xmlns:mc="http://schemas.openxmlformats.org/markup-compatibility/2006" xmlns:a14="http://schemas.microsoft.com/office/drawing/2010/main">
        <mc:Choice Requires="a14">
          <p:sp>
            <p:nvSpPr>
              <p:cNvPr id="12" name="Content Placeholder 2">
                <a:extLst>
                  <a:ext uri="{FF2B5EF4-FFF2-40B4-BE49-F238E27FC236}">
                    <a16:creationId xmlns:a16="http://schemas.microsoft.com/office/drawing/2014/main" id="{DD90D1F1-C719-4AF6-ACC4-CBB65A9C9248}"/>
                  </a:ext>
                </a:extLst>
              </p:cNvPr>
              <p:cNvSpPr>
                <a:spLocks noGrp="1"/>
              </p:cNvSpPr>
              <p:nvPr>
                <p:ph idx="13"/>
              </p:nvPr>
            </p:nvSpPr>
            <p:spPr>
              <a:xfrm>
                <a:off x="4046706" y="1200151"/>
                <a:ext cx="4764565" cy="3401032"/>
              </a:xfrm>
            </p:spPr>
            <p:txBody>
              <a:bodyPr>
                <a:normAutofit/>
              </a:bodyPr>
              <a:lstStyle/>
              <a:p>
                <a:r>
                  <a:rPr lang="en-US" dirty="0"/>
                  <a:t>Is motion blur a limitation?</a:t>
                </a:r>
              </a:p>
              <a:p>
                <a:pPr lvl="1"/>
                <a:endParaRPr lang="en-US" dirty="0"/>
              </a:p>
              <a:p>
                <a:pPr lvl="1"/>
                <a:r>
                  <a:rPr lang="en-US" dirty="0"/>
                  <a:t>Assuming a fast car is going at 90 MPH.</a:t>
                </a:r>
              </a:p>
              <a:p>
                <a:pPr lvl="1"/>
                <a:endParaRPr lang="en-US" dirty="0"/>
              </a:p>
              <a:p>
                <a:pPr lvl="1"/>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90 </m:t>
                        </m:r>
                        <m:r>
                          <a:rPr lang="en-US" b="0" i="1" strike="sngStrike" smtClean="0">
                            <a:latin typeface="Cambria Math" panose="02040503050406030204" pitchFamily="18" charset="0"/>
                          </a:rPr>
                          <m:t>𝑚𝑖𝑙𝑒𝑠</m:t>
                        </m:r>
                      </m:num>
                      <m:den>
                        <m:r>
                          <a:rPr lang="en-US" b="0" i="1" smtClean="0">
                            <a:latin typeface="Cambria Math" panose="02040503050406030204" pitchFamily="18" charset="0"/>
                          </a:rPr>
                          <m:t>1 </m:t>
                        </m:r>
                        <m:r>
                          <a:rPr lang="en-US" b="0" i="1" strike="sngStrike" smtClean="0">
                            <a:latin typeface="Cambria Math" panose="02040503050406030204" pitchFamily="18" charset="0"/>
                          </a:rPr>
                          <m:t>h𝑜𝑢𝑟</m:t>
                        </m:r>
                      </m:den>
                    </m:f>
                  </m:oMath>
                </a14:m>
                <a:r>
                  <a:rPr lang="en-US" dirty="0"/>
                  <a:t> </a:t>
                </a:r>
                <a14:m>
                  <m:oMath xmlns:m="http://schemas.openxmlformats.org/officeDocument/2006/math">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 </m:t>
                    </m:r>
                    <m:f>
                      <m:fPr>
                        <m:ctrlPr>
                          <a:rPr lang="en-US" b="0" i="1" smtClean="0">
                            <a:latin typeface="Cambria Math" panose="02040503050406030204" pitchFamily="18" charset="0"/>
                          </a:rPr>
                        </m:ctrlPr>
                      </m:fPr>
                      <m:num>
                        <m:r>
                          <a:rPr lang="en-US" i="1">
                            <a:latin typeface="Cambria Math" panose="02040503050406030204" pitchFamily="18" charset="0"/>
                          </a:rPr>
                          <m:t>1609.34</m:t>
                        </m:r>
                        <m:r>
                          <a:rPr lang="en-US" b="0" i="1" smtClean="0">
                            <a:latin typeface="Cambria Math" panose="02040503050406030204" pitchFamily="18" charset="0"/>
                          </a:rPr>
                          <m:t> </m:t>
                        </m:r>
                        <m:r>
                          <a:rPr lang="en-US" b="0" i="1" smtClean="0">
                            <a:latin typeface="Cambria Math" panose="02040503050406030204" pitchFamily="18" charset="0"/>
                          </a:rPr>
                          <m:t>𝑚𝑒𝑡𝑒𝑟𝑠</m:t>
                        </m:r>
                      </m:num>
                      <m:den>
                        <m:r>
                          <a:rPr lang="en-US" b="0" i="1" smtClean="0">
                            <a:latin typeface="Cambria Math" panose="02040503050406030204" pitchFamily="18" charset="0"/>
                          </a:rPr>
                          <m:t>1 </m:t>
                        </m:r>
                        <m:r>
                          <a:rPr lang="en-US" b="0" i="1" strike="sngStrike" smtClean="0">
                            <a:latin typeface="Cambria Math" panose="02040503050406030204" pitchFamily="18" charset="0"/>
                          </a:rPr>
                          <m:t>𝑚𝑖𝑙𝑒</m:t>
                        </m:r>
                      </m:den>
                    </m:f>
                  </m:oMath>
                </a14:m>
                <a:r>
                  <a:rPr lang="en-US" dirty="0"/>
                  <a:t> </a:t>
                </a:r>
                <a14:m>
                  <m:oMath xmlns:m="http://schemas.openxmlformats.org/officeDocument/2006/math">
                    <m:r>
                      <a:rPr lang="en-US" i="1">
                        <a:latin typeface="Cambria Math" panose="02040503050406030204" pitchFamily="18" charset="0"/>
                        <a:ea typeface="Cambria Math" panose="02040503050406030204" pitchFamily="18" charset="0"/>
                      </a:rPr>
                      <m:t>×</m:t>
                    </m:r>
                  </m:oMath>
                </a14:m>
                <a:r>
                  <a:rPr lang="en-US" dirty="0"/>
                  <a:t> </a:t>
                </a:r>
                <a14:m>
                  <m:oMath xmlns:m="http://schemas.openxmlformats.org/officeDocument/2006/math">
                    <m:f>
                      <m:fPr>
                        <m:ctrlPr>
                          <a:rPr lang="en-US" i="1">
                            <a:latin typeface="Cambria Math" panose="02040503050406030204" pitchFamily="18" charset="0"/>
                          </a:rPr>
                        </m:ctrlPr>
                      </m:fPr>
                      <m:num>
                        <m:r>
                          <a:rPr lang="en-US" b="0" i="1" smtClean="0">
                            <a:latin typeface="Cambria Math" panose="02040503050406030204" pitchFamily="18" charset="0"/>
                          </a:rPr>
                          <m:t>1 </m:t>
                        </m:r>
                        <m:r>
                          <a:rPr lang="en-US" b="0" i="1" strike="sngStrike" smtClean="0">
                            <a:latin typeface="Cambria Math" panose="02040503050406030204" pitchFamily="18" charset="0"/>
                          </a:rPr>
                          <m:t>h𝑜𝑢𝑟</m:t>
                        </m:r>
                      </m:num>
                      <m:den>
                        <m:r>
                          <a:rPr lang="en-US" b="0" i="1" smtClean="0">
                            <a:latin typeface="Cambria Math" panose="02040503050406030204" pitchFamily="18" charset="0"/>
                          </a:rPr>
                          <m:t>3600 </m:t>
                        </m:r>
                        <m:r>
                          <a:rPr lang="en-US" b="0" i="1" smtClean="0">
                            <a:latin typeface="Cambria Math" panose="02040503050406030204" pitchFamily="18" charset="0"/>
                          </a:rPr>
                          <m:t>𝑠</m:t>
                        </m:r>
                      </m:den>
                    </m:f>
                  </m:oMath>
                </a14:m>
                <a:r>
                  <a:rPr lang="en-US" dirty="0"/>
                  <a:t> </a:t>
                </a:r>
              </a:p>
              <a:p>
                <a:pPr lvl="1"/>
                <a:endParaRPr lang="en-US" dirty="0"/>
              </a:p>
              <a:p>
                <a:pPr lvl="1"/>
                <a:r>
                  <a:rPr lang="en-US" dirty="0"/>
                  <a:t>v = 40.234 </a:t>
                </a: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𝑚𝑒𝑡𝑒𝑟𝑠</m:t>
                        </m:r>
                      </m:num>
                      <m:den>
                        <m:r>
                          <a:rPr lang="en-US" b="0" i="1" smtClean="0">
                            <a:latin typeface="Cambria Math" panose="02040503050406030204" pitchFamily="18" charset="0"/>
                          </a:rPr>
                          <m:t>𝑠𝑒𝑐𝑜𝑛𝑑𝑠</m:t>
                        </m:r>
                      </m:den>
                    </m:f>
                  </m:oMath>
                </a14:m>
                <a:endParaRPr lang="en-US" dirty="0"/>
              </a:p>
              <a:p>
                <a:pPr lvl="1"/>
                <a:endParaRPr lang="en-US" dirty="0"/>
              </a:p>
              <a:p>
                <a:pPr lvl="1"/>
                <a:r>
                  <a:rPr lang="en-US" dirty="0"/>
                  <a:t>An ideal ANPR camera has an </a:t>
                </a:r>
                <a:r>
                  <a:rPr lang="en-US" u="sng" dirty="0"/>
                  <a:t>ideal </a:t>
                </a:r>
                <a:r>
                  <a:rPr lang="en-US" dirty="0"/>
                  <a:t>exposure time, t = 1/1000 seconds.</a:t>
                </a:r>
              </a:p>
              <a:p>
                <a:pPr marL="284162" lvl="1" indent="0">
                  <a:buNone/>
                </a:pPr>
                <a:endParaRPr lang="en-US" dirty="0"/>
              </a:p>
            </p:txBody>
          </p:sp>
        </mc:Choice>
        <mc:Fallback xmlns="">
          <p:sp>
            <p:nvSpPr>
              <p:cNvPr id="12" name="Content Placeholder 2">
                <a:extLst>
                  <a:ext uri="{FF2B5EF4-FFF2-40B4-BE49-F238E27FC236}">
                    <a16:creationId xmlns:a16="http://schemas.microsoft.com/office/drawing/2014/main" id="{DD90D1F1-C719-4AF6-ACC4-CBB65A9C9248}"/>
                  </a:ext>
                </a:extLst>
              </p:cNvPr>
              <p:cNvSpPr>
                <a:spLocks noGrp="1" noRot="1" noChangeAspect="1" noMove="1" noResize="1" noEditPoints="1" noAdjustHandles="1" noChangeArrowheads="1" noChangeShapeType="1" noTextEdit="1"/>
              </p:cNvSpPr>
              <p:nvPr>
                <p:ph idx="13"/>
              </p:nvPr>
            </p:nvSpPr>
            <p:spPr>
              <a:xfrm>
                <a:off x="4046706" y="1200151"/>
                <a:ext cx="4764565" cy="3401032"/>
              </a:xfrm>
              <a:blipFill>
                <a:blip r:embed="rId5"/>
                <a:stretch>
                  <a:fillRect l="-266" t="-743"/>
                </a:stretch>
              </a:blipFill>
            </p:spPr>
            <p:txBody>
              <a:bodyPr/>
              <a:lstStyle/>
              <a:p>
                <a:r>
                  <a:rPr lang="en-US">
                    <a:noFill/>
                  </a:rPr>
                  <a:t> </a:t>
                </a:r>
              </a:p>
            </p:txBody>
          </p:sp>
        </mc:Fallback>
      </mc:AlternateContent>
      <p:pic>
        <p:nvPicPr>
          <p:cNvPr id="11" name="Content Placeholder 10" descr="Diagram&#10;&#10;Description automatically generated">
            <a:extLst>
              <a:ext uri="{FF2B5EF4-FFF2-40B4-BE49-F238E27FC236}">
                <a16:creationId xmlns:a16="http://schemas.microsoft.com/office/drawing/2014/main" id="{793F21CD-6803-B54D-A30D-42AB405E0006}"/>
              </a:ext>
            </a:extLst>
          </p:cNvPr>
          <p:cNvPicPr>
            <a:picLocks noGrp="1" noChangeAspect="1"/>
          </p:cNvPicPr>
          <p:nvPr>
            <p:ph idx="11"/>
          </p:nvPr>
        </p:nvPicPr>
        <p:blipFill>
          <a:blip r:embed="rId6"/>
          <a:stretch>
            <a:fillRect/>
          </a:stretch>
        </p:blipFill>
        <p:spPr>
          <a:xfrm>
            <a:off x="21429" y="1939686"/>
            <a:ext cx="4416357" cy="2064094"/>
          </a:xfrm>
        </p:spPr>
      </p:pic>
      <p:pic>
        <p:nvPicPr>
          <p:cNvPr id="16" name="Audio 15">
            <a:hlinkClick r:id="" action="ppaction://media"/>
            <a:extLst>
              <a:ext uri="{FF2B5EF4-FFF2-40B4-BE49-F238E27FC236}">
                <a16:creationId xmlns:a16="http://schemas.microsoft.com/office/drawing/2014/main" id="{59E6B5A4-990D-3C45-BD47-831BF0D8126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229051617"/>
      </p:ext>
    </p:extLst>
  </p:cSld>
  <p:clrMapOvr>
    <a:masterClrMapping/>
  </p:clrMapOvr>
  <mc:AlternateContent xmlns:mc="http://schemas.openxmlformats.org/markup-compatibility/2006">
    <mc:Choice xmlns:p159="http://schemas.microsoft.com/office/powerpoint/2015/09/main" Requires="p159">
      <p:transition spd="slow" advTm="58167">
        <p159:morph option="byObject"/>
      </p:transition>
    </mc:Choice>
    <mc:Fallback>
      <p:transition spd="slow" advTm="5816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1F377-86A1-6D49-BDF3-908A69BEDA98}"/>
              </a:ext>
            </a:extLst>
          </p:cNvPr>
          <p:cNvSpPr>
            <a:spLocks noGrp="1"/>
          </p:cNvSpPr>
          <p:nvPr>
            <p:ph type="title"/>
          </p:nvPr>
        </p:nvSpPr>
        <p:spPr/>
        <p:txBody>
          <a:bodyPr/>
          <a:lstStyle/>
          <a:p>
            <a:r>
              <a:rPr lang="en-US" dirty="0"/>
              <a:t>Motion Blur (continue)</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93C0DB3-39C0-524B-BFBE-08995ADF8035}"/>
                  </a:ext>
                </a:extLst>
              </p:cNvPr>
              <p:cNvSpPr>
                <a:spLocks noGrp="1"/>
              </p:cNvSpPr>
              <p:nvPr>
                <p:ph idx="12"/>
              </p:nvPr>
            </p:nvSpPr>
            <p:spPr>
              <a:xfrm>
                <a:off x="4615266" y="1423493"/>
                <a:ext cx="4392207" cy="2599869"/>
              </a:xfrm>
            </p:spPr>
            <p:txBody>
              <a:bodyPr>
                <a:normAutofit lnSpcReduction="10000"/>
              </a:bodyPr>
              <a:lstStyle/>
              <a:p>
                <a:r>
                  <a:rPr lang="en-US" dirty="0"/>
                  <a:t>A typical car has a width of approximately 1850 mm, or 1.85m.</a:t>
                </a:r>
              </a:p>
              <a:p>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i="1" smtClean="0">
                        <a:latin typeface="Cambria Math" panose="02040503050406030204" pitchFamily="18" charset="0"/>
                        <a:ea typeface="Cambria Math" panose="02040503050406030204" pitchFamily="18" charset="0"/>
                      </a:rPr>
                      <m:t>𝜙</m:t>
                    </m:r>
                    <m:r>
                      <a:rPr lang="en-US" b="0" i="1" smtClean="0">
                        <a:latin typeface="Cambria Math" panose="02040503050406030204" pitchFamily="18" charset="0"/>
                        <a:ea typeface="Cambria Math" panose="02040503050406030204" pitchFamily="18" charset="0"/>
                      </a:rPr>
                      <m:t>= </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0.925</m:t>
                        </m:r>
                      </m:num>
                      <m:den>
                        <m:r>
                          <a:rPr lang="en-US" b="0" i="1" smtClean="0">
                            <a:latin typeface="Cambria Math" panose="02040503050406030204" pitchFamily="18" charset="0"/>
                            <a:ea typeface="Cambria Math" panose="02040503050406030204" pitchFamily="18" charset="0"/>
                          </a:rPr>
                          <m:t>13.5</m:t>
                        </m:r>
                      </m:den>
                    </m:f>
                  </m:oMath>
                </a14:m>
                <a:r>
                  <a:rPr lang="en-US" dirty="0"/>
                  <a:t> </a:t>
                </a:r>
                <a14:m>
                  <m:oMath xmlns:m="http://schemas.openxmlformats.org/officeDocument/2006/math">
                    <m:r>
                      <a:rPr lang="en-US"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1</m:t>
                        </m:r>
                      </m:num>
                      <m:den>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13.5</m:t>
                            </m:r>
                          </m:num>
                          <m:den>
                            <m:r>
                              <a:rPr lang="en-US" b="0" i="1" dirty="0" smtClean="0">
                                <a:latin typeface="Cambria Math" panose="02040503050406030204" pitchFamily="18" charset="0"/>
                                <a:ea typeface="Cambria Math" panose="02040503050406030204" pitchFamily="18" charset="0"/>
                              </a:rPr>
                              <m:t>40.234 </m:t>
                            </m:r>
                            <m:r>
                              <a:rPr lang="en-US" i="1" dirty="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1</m:t>
                                </m:r>
                              </m:num>
                              <m:den>
                                <m:r>
                                  <a:rPr lang="en-US" b="0" i="1" dirty="0" smtClean="0">
                                    <a:latin typeface="Cambria Math" panose="02040503050406030204" pitchFamily="18" charset="0"/>
                                    <a:ea typeface="Cambria Math" panose="02040503050406030204" pitchFamily="18" charset="0"/>
                                  </a:rPr>
                                  <m:t>1000</m:t>
                                </m:r>
                              </m:den>
                            </m:f>
                          </m:den>
                        </m:f>
                        <m:r>
                          <a:rPr lang="en-US" b="0" i="1" dirty="0" smtClean="0">
                            <a:latin typeface="Cambria Math" panose="02040503050406030204" pitchFamily="18" charset="0"/>
                            <a:ea typeface="Cambria Math" panose="02040503050406030204" pitchFamily="18" charset="0"/>
                          </a:rPr>
                          <m:t> −1</m:t>
                        </m:r>
                      </m:den>
                    </m:f>
                    <m:r>
                      <a:rPr lang="en-US" b="0" i="1" dirty="0" smtClean="0">
                        <a:latin typeface="Cambria Math" panose="02040503050406030204" pitchFamily="18" charset="0"/>
                        <a:ea typeface="Cambria Math" panose="02040503050406030204" pitchFamily="18" charset="0"/>
                      </a:rPr>
                      <m:t>)</m:t>
                    </m:r>
                  </m:oMath>
                </a14:m>
                <a:r>
                  <a:rPr lang="en-US" dirty="0"/>
                  <a:t>     </a:t>
                </a:r>
                <a:r>
                  <a:rPr lang="en-US" sz="1600" dirty="0">
                    <a:solidFill>
                      <a:srgbClr val="FF0000"/>
                    </a:solidFill>
                  </a:rPr>
                  <a:t>2.05e-4 rad</a:t>
                </a:r>
              </a:p>
              <a:p>
                <a:r>
                  <a:rPr lang="en-US" dirty="0"/>
                  <a:t>Expected performance given an impressive and fast shutter speed of 1/1000 second.</a:t>
                </a:r>
              </a:p>
            </p:txBody>
          </p:sp>
        </mc:Choice>
        <mc:Fallback xmlns="">
          <p:sp>
            <p:nvSpPr>
              <p:cNvPr id="4" name="Content Placeholder 3">
                <a:extLst>
                  <a:ext uri="{FF2B5EF4-FFF2-40B4-BE49-F238E27FC236}">
                    <a16:creationId xmlns:a16="http://schemas.microsoft.com/office/drawing/2014/main" id="{A93C0DB3-39C0-524B-BFBE-08995ADF8035}"/>
                  </a:ext>
                </a:extLst>
              </p:cNvPr>
              <p:cNvSpPr>
                <a:spLocks noGrp="1" noRot="1" noChangeAspect="1" noMove="1" noResize="1" noEditPoints="1" noAdjustHandles="1" noChangeArrowheads="1" noChangeShapeType="1" noTextEdit="1"/>
              </p:cNvSpPr>
              <p:nvPr>
                <p:ph idx="12"/>
              </p:nvPr>
            </p:nvSpPr>
            <p:spPr>
              <a:xfrm>
                <a:off x="4615266" y="1423493"/>
                <a:ext cx="4392207" cy="2599869"/>
              </a:xfrm>
              <a:blipFill>
                <a:blip r:embed="rId5"/>
                <a:stretch>
                  <a:fillRect l="-288" t="-1951" r="-1153"/>
                </a:stretch>
              </a:blipFill>
            </p:spPr>
            <p:txBody>
              <a:bodyPr/>
              <a:lstStyle/>
              <a:p>
                <a:r>
                  <a:rPr lang="en-US">
                    <a:noFill/>
                  </a:rPr>
                  <a:t> </a:t>
                </a:r>
              </a:p>
            </p:txBody>
          </p:sp>
        </mc:Fallback>
      </mc:AlternateContent>
      <p:sp>
        <p:nvSpPr>
          <p:cNvPr id="5" name="Content Placeholder 4">
            <a:extLst>
              <a:ext uri="{FF2B5EF4-FFF2-40B4-BE49-F238E27FC236}">
                <a16:creationId xmlns:a16="http://schemas.microsoft.com/office/drawing/2014/main" id="{5B123684-9DA7-C642-ACC0-4850887C94CC}"/>
              </a:ext>
            </a:extLst>
          </p:cNvPr>
          <p:cNvSpPr>
            <a:spLocks noGrp="1"/>
          </p:cNvSpPr>
          <p:nvPr>
            <p:ph idx="11"/>
          </p:nvPr>
        </p:nvSpPr>
        <p:spPr/>
        <p:txBody>
          <a:bodyPr/>
          <a:lstStyle/>
          <a:p>
            <a:endParaRPr lang="en-US"/>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FC562AF1-1C8D-D844-93BF-556613716041}"/>
                  </a:ext>
                </a:extLst>
              </p:cNvPr>
              <p:cNvSpPr txBox="1"/>
              <p:nvPr/>
            </p:nvSpPr>
            <p:spPr>
              <a:xfrm>
                <a:off x="7680960" y="2294751"/>
                <a:ext cx="222817"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m:t>
                      </m:r>
                    </m:oMath>
                  </m:oMathPara>
                </a14:m>
                <a:endParaRPr lang="en-US" dirty="0"/>
              </a:p>
            </p:txBody>
          </p:sp>
        </mc:Choice>
        <mc:Fallback>
          <p:sp>
            <p:nvSpPr>
              <p:cNvPr id="7" name="TextBox 6">
                <a:extLst>
                  <a:ext uri="{FF2B5EF4-FFF2-40B4-BE49-F238E27FC236}">
                    <a16:creationId xmlns:a16="http://schemas.microsoft.com/office/drawing/2014/main" id="{FC562AF1-1C8D-D844-93BF-556613716041}"/>
                  </a:ext>
                </a:extLst>
              </p:cNvPr>
              <p:cNvSpPr txBox="1">
                <a:spLocks noRot="1" noChangeAspect="1" noMove="1" noResize="1" noEditPoints="1" noAdjustHandles="1" noChangeArrowheads="1" noChangeShapeType="1" noTextEdit="1"/>
              </p:cNvSpPr>
              <p:nvPr/>
            </p:nvSpPr>
            <p:spPr>
              <a:xfrm>
                <a:off x="7680960" y="2294751"/>
                <a:ext cx="222817" cy="276999"/>
              </a:xfrm>
              <a:prstGeom prst="rect">
                <a:avLst/>
              </a:prstGeom>
              <a:blipFill>
                <a:blip r:embed="rId6"/>
                <a:stretch>
                  <a:fillRect l="-10526" r="-10526"/>
                </a:stretch>
              </a:blipFill>
            </p:spPr>
            <p:txBody>
              <a:bodyPr/>
              <a:lstStyle/>
              <a:p>
                <a:r>
                  <a:rPr lang="en-US">
                    <a:noFill/>
                  </a:rPr>
                  <a:t> </a:t>
                </a:r>
              </a:p>
            </p:txBody>
          </p:sp>
        </mc:Fallback>
      </mc:AlternateContent>
      <p:pic>
        <p:nvPicPr>
          <p:cNvPr id="9" name="Content Placeholder 10" descr="Diagram&#10;&#10;Description automatically generated">
            <a:extLst>
              <a:ext uri="{FF2B5EF4-FFF2-40B4-BE49-F238E27FC236}">
                <a16:creationId xmlns:a16="http://schemas.microsoft.com/office/drawing/2014/main" id="{9CF354E7-99E8-8248-BE6D-ED9619D5BAD7}"/>
              </a:ext>
            </a:extLst>
          </p:cNvPr>
          <p:cNvPicPr>
            <a:picLocks noChangeAspect="1"/>
          </p:cNvPicPr>
          <p:nvPr/>
        </p:nvPicPr>
        <p:blipFill>
          <a:blip r:embed="rId7"/>
          <a:stretch>
            <a:fillRect/>
          </a:stretch>
        </p:blipFill>
        <p:spPr>
          <a:xfrm>
            <a:off x="21429" y="1939686"/>
            <a:ext cx="4416357" cy="2064094"/>
          </a:xfrm>
          <a:prstGeom prst="rect">
            <a:avLst/>
          </a:prstGeom>
          <a:noFill/>
          <a:ln w="9525" cap="flat" cmpd="sng" algn="ctr">
            <a:noFill/>
            <a:prstDash val="solid"/>
            <a:miter lim="800000"/>
            <a:headEnd type="none" w="med" len="med"/>
            <a:tailEnd type="none" w="med" len="med"/>
          </a:ln>
        </p:spPr>
      </p:pic>
      <p:pic>
        <p:nvPicPr>
          <p:cNvPr id="15" name="Audio 14">
            <a:hlinkClick r:id="" action="ppaction://media"/>
            <a:extLst>
              <a:ext uri="{FF2B5EF4-FFF2-40B4-BE49-F238E27FC236}">
                <a16:creationId xmlns:a16="http://schemas.microsoft.com/office/drawing/2014/main" id="{7529E85A-C547-2048-83CF-16FAAF0318B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4286755937"/>
      </p:ext>
    </p:extLst>
  </p:cSld>
  <p:clrMapOvr>
    <a:masterClrMapping/>
  </p:clrMapOvr>
  <mc:AlternateContent xmlns:mc="http://schemas.openxmlformats.org/markup-compatibility/2006">
    <mc:Choice xmlns:p159="http://schemas.microsoft.com/office/powerpoint/2015/09/main" Requires="p159">
      <p:transition spd="slow" advTm="45408">
        <p159:morph option="byObject"/>
      </p:transition>
    </mc:Choice>
    <mc:Fallback>
      <p:transition spd="slow" advTm="454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648CC-D2DF-DE49-AB98-E1F4C9BE4349}"/>
              </a:ext>
            </a:extLst>
          </p:cNvPr>
          <p:cNvSpPr>
            <a:spLocks noGrp="1"/>
          </p:cNvSpPr>
          <p:nvPr>
            <p:ph type="title"/>
          </p:nvPr>
        </p:nvSpPr>
        <p:spPr>
          <a:xfrm>
            <a:off x="149313" y="53975"/>
            <a:ext cx="8858161" cy="857250"/>
          </a:xfrm>
        </p:spPr>
        <p:txBody>
          <a:bodyPr anchor="ctr">
            <a:normAutofit/>
          </a:bodyPr>
          <a:lstStyle/>
          <a:p>
            <a:r>
              <a:rPr lang="en-US" dirty="0"/>
              <a:t>Motion Blur Summary</a:t>
            </a:r>
          </a:p>
        </p:txBody>
      </p:sp>
      <p:pic>
        <p:nvPicPr>
          <p:cNvPr id="10" name="Content Placeholder 9" descr="A picture containing blur&#10;&#10;Description automatically generated">
            <a:extLst>
              <a:ext uri="{FF2B5EF4-FFF2-40B4-BE49-F238E27FC236}">
                <a16:creationId xmlns:a16="http://schemas.microsoft.com/office/drawing/2014/main" id="{F11DBEB1-32EC-7F47-AD52-18005D8F39F6}"/>
              </a:ext>
            </a:extLst>
          </p:cNvPr>
          <p:cNvPicPr>
            <a:picLocks noGrp="1" noChangeAspect="1"/>
          </p:cNvPicPr>
          <p:nvPr>
            <p:ph idx="12"/>
          </p:nvPr>
        </p:nvPicPr>
        <p:blipFill rotWithShape="1">
          <a:blip r:embed="rId5"/>
          <a:srcRect l="17340" r="17963" b="-1"/>
          <a:stretch/>
        </p:blipFill>
        <p:spPr>
          <a:xfrm>
            <a:off x="5625549" y="1696519"/>
            <a:ext cx="3369138" cy="2603803"/>
          </a:xfrm>
          <a:noFill/>
        </p:spPr>
      </p:pic>
      <p:graphicFrame>
        <p:nvGraphicFramePr>
          <p:cNvPr id="11" name="Table 11">
            <a:extLst>
              <a:ext uri="{FF2B5EF4-FFF2-40B4-BE49-F238E27FC236}">
                <a16:creationId xmlns:a16="http://schemas.microsoft.com/office/drawing/2014/main" id="{29FDEB9D-FFAA-AB47-B21A-2603D1FDF507}"/>
              </a:ext>
            </a:extLst>
          </p:cNvPr>
          <p:cNvGraphicFramePr>
            <a:graphicFrameLocks noGrp="1"/>
          </p:cNvGraphicFramePr>
          <p:nvPr>
            <p:ph idx="11"/>
            <p:extLst>
              <p:ext uri="{D42A27DB-BD31-4B8C-83A1-F6EECF244321}">
                <p14:modId xmlns:p14="http://schemas.microsoft.com/office/powerpoint/2010/main" val="2628944306"/>
              </p:ext>
            </p:extLst>
          </p:nvPr>
        </p:nvGraphicFramePr>
        <p:xfrm>
          <a:off x="149313" y="1520141"/>
          <a:ext cx="5318800" cy="1478280"/>
        </p:xfrm>
        <a:graphic>
          <a:graphicData uri="http://schemas.openxmlformats.org/drawingml/2006/table">
            <a:tbl>
              <a:tblPr firstRow="1" bandRow="1">
                <a:tableStyleId>{5C22544A-7EE6-4342-B048-85BDC9FD1C3A}</a:tableStyleId>
              </a:tblPr>
              <a:tblGrid>
                <a:gridCol w="2301279">
                  <a:extLst>
                    <a:ext uri="{9D8B030D-6E8A-4147-A177-3AD203B41FA5}">
                      <a16:colId xmlns:a16="http://schemas.microsoft.com/office/drawing/2014/main" val="2414386020"/>
                    </a:ext>
                  </a:extLst>
                </a:gridCol>
                <a:gridCol w="3017521">
                  <a:extLst>
                    <a:ext uri="{9D8B030D-6E8A-4147-A177-3AD203B41FA5}">
                      <a16:colId xmlns:a16="http://schemas.microsoft.com/office/drawing/2014/main" val="4078106372"/>
                    </a:ext>
                  </a:extLst>
                </a:gridCol>
              </a:tblGrid>
              <a:tr h="344206">
                <a:tc>
                  <a:txBody>
                    <a:bodyPr/>
                    <a:lstStyle/>
                    <a:p>
                      <a:pPr algn="ctr"/>
                      <a:r>
                        <a:rPr lang="en-US" dirty="0"/>
                        <a:t>Velocity (MPH)</a:t>
                      </a:r>
                    </a:p>
                  </a:txBody>
                  <a:tcPr/>
                </a:tc>
                <a:tc>
                  <a:txBody>
                    <a:bodyPr/>
                    <a:lstStyle/>
                    <a:p>
                      <a:pPr algn="ctr"/>
                      <a:r>
                        <a:rPr lang="en-US" dirty="0"/>
                        <a:t>Sufficient shutter speed (s)</a:t>
                      </a:r>
                    </a:p>
                  </a:txBody>
                  <a:tcPr/>
                </a:tc>
                <a:extLst>
                  <a:ext uri="{0D108BD9-81ED-4DB2-BD59-A6C34878D82A}">
                    <a16:rowId xmlns:a16="http://schemas.microsoft.com/office/drawing/2014/main" val="3310347359"/>
                  </a:ext>
                </a:extLst>
              </a:tr>
              <a:tr h="370840">
                <a:tc>
                  <a:txBody>
                    <a:bodyPr/>
                    <a:lstStyle/>
                    <a:p>
                      <a:pPr algn="ctr"/>
                      <a:r>
                        <a:rPr lang="en-US" dirty="0"/>
                        <a:t>5</a:t>
                      </a:r>
                    </a:p>
                  </a:txBody>
                  <a:tcPr/>
                </a:tc>
                <a:tc>
                  <a:txBody>
                    <a:bodyPr/>
                    <a:lstStyle/>
                    <a:p>
                      <a:pPr algn="ctr"/>
                      <a:r>
                        <a:rPr lang="en-US" dirty="0"/>
                        <a:t>1/250</a:t>
                      </a:r>
                    </a:p>
                  </a:txBody>
                  <a:tcPr/>
                </a:tc>
                <a:extLst>
                  <a:ext uri="{0D108BD9-81ED-4DB2-BD59-A6C34878D82A}">
                    <a16:rowId xmlns:a16="http://schemas.microsoft.com/office/drawing/2014/main" val="1322882332"/>
                  </a:ext>
                </a:extLst>
              </a:tr>
              <a:tr h="370840">
                <a:tc>
                  <a:txBody>
                    <a:bodyPr/>
                    <a:lstStyle/>
                    <a:p>
                      <a:pPr algn="ctr"/>
                      <a:r>
                        <a:rPr lang="en-US" dirty="0"/>
                        <a:t>40 </a:t>
                      </a:r>
                    </a:p>
                  </a:txBody>
                  <a:tcPr/>
                </a:tc>
                <a:tc>
                  <a:txBody>
                    <a:bodyPr/>
                    <a:lstStyle/>
                    <a:p>
                      <a:pPr algn="ctr"/>
                      <a:r>
                        <a:rPr lang="en-US" dirty="0"/>
                        <a:t>1/500</a:t>
                      </a:r>
                    </a:p>
                  </a:txBody>
                  <a:tcPr/>
                </a:tc>
                <a:extLst>
                  <a:ext uri="{0D108BD9-81ED-4DB2-BD59-A6C34878D82A}">
                    <a16:rowId xmlns:a16="http://schemas.microsoft.com/office/drawing/2014/main" val="143897928"/>
                  </a:ext>
                </a:extLst>
              </a:tr>
              <a:tr h="370840">
                <a:tc>
                  <a:txBody>
                    <a:bodyPr/>
                    <a:lstStyle/>
                    <a:p>
                      <a:pPr algn="ctr"/>
                      <a:r>
                        <a:rPr lang="en-US" dirty="0"/>
                        <a:t>120</a:t>
                      </a:r>
                    </a:p>
                  </a:txBody>
                  <a:tcPr/>
                </a:tc>
                <a:tc>
                  <a:txBody>
                    <a:bodyPr/>
                    <a:lstStyle/>
                    <a:p>
                      <a:pPr algn="ctr"/>
                      <a:r>
                        <a:rPr lang="en-US" dirty="0"/>
                        <a:t>1/1000</a:t>
                      </a:r>
                    </a:p>
                  </a:txBody>
                  <a:tcPr/>
                </a:tc>
                <a:extLst>
                  <a:ext uri="{0D108BD9-81ED-4DB2-BD59-A6C34878D82A}">
                    <a16:rowId xmlns:a16="http://schemas.microsoft.com/office/drawing/2014/main" val="1514070544"/>
                  </a:ext>
                </a:extLst>
              </a:tr>
            </a:tbl>
          </a:graphicData>
        </a:graphic>
      </p:graphicFrame>
      <p:sp>
        <p:nvSpPr>
          <p:cNvPr id="14" name="TextBox 13">
            <a:extLst>
              <a:ext uri="{FF2B5EF4-FFF2-40B4-BE49-F238E27FC236}">
                <a16:creationId xmlns:a16="http://schemas.microsoft.com/office/drawing/2014/main" id="{8FFA37C0-EA30-3B41-9182-A49457D23172}"/>
              </a:ext>
            </a:extLst>
          </p:cNvPr>
          <p:cNvSpPr txBox="1"/>
          <p:nvPr/>
        </p:nvSpPr>
        <p:spPr>
          <a:xfrm>
            <a:off x="246888" y="3273552"/>
            <a:ext cx="5084064" cy="1200329"/>
          </a:xfrm>
          <a:prstGeom prst="rect">
            <a:avLst/>
          </a:prstGeom>
          <a:noFill/>
        </p:spPr>
        <p:txBody>
          <a:bodyPr wrap="square" rtlCol="0">
            <a:spAutoFit/>
          </a:bodyPr>
          <a:lstStyle/>
          <a:p>
            <a:pPr marL="285750" indent="-285750" algn="just">
              <a:buFont typeface="Arial" panose="020B0604020202020204" pitchFamily="34" charset="0"/>
              <a:buChar char="•"/>
            </a:pPr>
            <a:r>
              <a:rPr lang="en-US" dirty="0"/>
              <a:t>Different applications have different requirement when it comes to determining the shutter speed for the camera</a:t>
            </a:r>
          </a:p>
          <a:p>
            <a:pPr marL="285750" indent="-285750" algn="just">
              <a:buFont typeface="Arial" panose="020B0604020202020204" pitchFamily="34" charset="0"/>
              <a:buChar char="•"/>
            </a:pPr>
            <a:r>
              <a:rPr lang="en-US" dirty="0"/>
              <a:t>E.g. highway vs. fast food drive-through</a:t>
            </a:r>
          </a:p>
        </p:txBody>
      </p:sp>
      <p:sp>
        <p:nvSpPr>
          <p:cNvPr id="3" name="TextBox 2">
            <a:extLst>
              <a:ext uri="{FF2B5EF4-FFF2-40B4-BE49-F238E27FC236}">
                <a16:creationId xmlns:a16="http://schemas.microsoft.com/office/drawing/2014/main" id="{0939F46E-35F1-904C-A5FD-FC780CF819C8}"/>
              </a:ext>
            </a:extLst>
          </p:cNvPr>
          <p:cNvSpPr txBox="1"/>
          <p:nvPr/>
        </p:nvSpPr>
        <p:spPr>
          <a:xfrm>
            <a:off x="1400783" y="3570051"/>
            <a:ext cx="184731" cy="369332"/>
          </a:xfrm>
          <a:prstGeom prst="rect">
            <a:avLst/>
          </a:prstGeom>
          <a:noFill/>
        </p:spPr>
        <p:txBody>
          <a:bodyPr wrap="none" rtlCol="0">
            <a:spAutoFit/>
          </a:bodyPr>
          <a:lstStyle/>
          <a:p>
            <a:endParaRPr lang="en-US" dirty="0"/>
          </a:p>
        </p:txBody>
      </p:sp>
      <p:pic>
        <p:nvPicPr>
          <p:cNvPr id="6" name="Audio 5">
            <a:hlinkClick r:id="" action="ppaction://media"/>
            <a:extLst>
              <a:ext uri="{FF2B5EF4-FFF2-40B4-BE49-F238E27FC236}">
                <a16:creationId xmlns:a16="http://schemas.microsoft.com/office/drawing/2014/main" id="{77A07FE5-4290-0E46-AC89-6ECA0D69DE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840081233"/>
      </p:ext>
    </p:extLst>
  </p:cSld>
  <p:clrMapOvr>
    <a:masterClrMapping/>
  </p:clrMapOvr>
  <mc:AlternateContent xmlns:mc="http://schemas.openxmlformats.org/markup-compatibility/2006">
    <mc:Choice xmlns:p159="http://schemas.microsoft.com/office/powerpoint/2015/09/main" Requires="p159">
      <p:transition spd="slow" advTm="31774">
        <p159:morph option="byObject"/>
      </p:transition>
    </mc:Choice>
    <mc:Fallback>
      <p:transition spd="slow" advTm="3177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92FC6-04B4-E94F-A3DB-6725A939116A}"/>
              </a:ext>
            </a:extLst>
          </p:cNvPr>
          <p:cNvSpPr>
            <a:spLocks noGrp="1"/>
          </p:cNvSpPr>
          <p:nvPr>
            <p:ph type="title"/>
          </p:nvPr>
        </p:nvSpPr>
        <p:spPr/>
        <p:txBody>
          <a:bodyPr/>
          <a:lstStyle/>
          <a:p>
            <a:r>
              <a:rPr lang="en-US" dirty="0"/>
              <a:t>General Procedure of ANPR System</a:t>
            </a:r>
          </a:p>
        </p:txBody>
      </p:sp>
      <p:pic>
        <p:nvPicPr>
          <p:cNvPr id="6" name="Content Placeholder 5" descr="Diagram&#10;&#10;Description automatically generated">
            <a:extLst>
              <a:ext uri="{FF2B5EF4-FFF2-40B4-BE49-F238E27FC236}">
                <a16:creationId xmlns:a16="http://schemas.microsoft.com/office/drawing/2014/main" id="{0D900968-B5E9-9945-9473-C70C8FAFC3D5}"/>
              </a:ext>
            </a:extLst>
          </p:cNvPr>
          <p:cNvPicPr>
            <a:picLocks noGrp="1" noChangeAspect="1"/>
          </p:cNvPicPr>
          <p:nvPr>
            <p:ph idx="1"/>
          </p:nvPr>
        </p:nvPicPr>
        <p:blipFill>
          <a:blip r:embed="rId6"/>
          <a:stretch>
            <a:fillRect/>
          </a:stretch>
        </p:blipFill>
        <p:spPr>
          <a:xfrm>
            <a:off x="2608654" y="992038"/>
            <a:ext cx="3624937" cy="3792051"/>
          </a:xfrm>
        </p:spPr>
      </p:pic>
      <p:sp>
        <p:nvSpPr>
          <p:cNvPr id="4" name="Content Placeholder 3">
            <a:extLst>
              <a:ext uri="{FF2B5EF4-FFF2-40B4-BE49-F238E27FC236}">
                <a16:creationId xmlns:a16="http://schemas.microsoft.com/office/drawing/2014/main" id="{EB2F8CFC-088F-B94E-8F38-4106FEF0C258}"/>
              </a:ext>
            </a:extLst>
          </p:cNvPr>
          <p:cNvSpPr>
            <a:spLocks noGrp="1"/>
          </p:cNvSpPr>
          <p:nvPr>
            <p:ph idx="11"/>
          </p:nvPr>
        </p:nvSpPr>
        <p:spPr/>
        <p:txBody>
          <a:bodyPr/>
          <a:lstStyle/>
          <a:p>
            <a:endParaRPr lang="en-US" dirty="0"/>
          </a:p>
        </p:txBody>
      </p:sp>
      <p:sp>
        <p:nvSpPr>
          <p:cNvPr id="7" name="Rectangle 6">
            <a:extLst>
              <a:ext uri="{FF2B5EF4-FFF2-40B4-BE49-F238E27FC236}">
                <a16:creationId xmlns:a16="http://schemas.microsoft.com/office/drawing/2014/main" id="{AC4B469F-642A-C249-A1E3-8772816763A3}"/>
              </a:ext>
            </a:extLst>
          </p:cNvPr>
          <p:cNvSpPr/>
          <p:nvPr/>
        </p:nvSpPr>
        <p:spPr>
          <a:xfrm>
            <a:off x="2779773" y="1609343"/>
            <a:ext cx="3282697" cy="3174746"/>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Audio 19">
            <a:hlinkClick r:id="" action="ppaction://media"/>
            <a:extLst>
              <a:ext uri="{FF2B5EF4-FFF2-40B4-BE49-F238E27FC236}">
                <a16:creationId xmlns:a16="http://schemas.microsoft.com/office/drawing/2014/main" id="{29167A64-2C2C-934A-ACBD-6CC1629759C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178800" y="4178300"/>
            <a:ext cx="812800" cy="812800"/>
          </a:xfrm>
          <a:prstGeom prst="rect">
            <a:avLst/>
          </a:prstGeom>
        </p:spPr>
      </p:pic>
    </p:spTree>
    <p:custDataLst>
      <p:tags r:id="rId1"/>
    </p:custDataLst>
    <p:extLst>
      <p:ext uri="{BB962C8B-B14F-4D97-AF65-F5344CB8AC3E}">
        <p14:creationId xmlns:p14="http://schemas.microsoft.com/office/powerpoint/2010/main" val="2914833591"/>
      </p:ext>
    </p:extLst>
  </p:cSld>
  <p:clrMapOvr>
    <a:masterClrMapping/>
  </p:clrMapOvr>
  <mc:AlternateContent xmlns:mc="http://schemas.openxmlformats.org/markup-compatibility/2006">
    <mc:Choice xmlns:p159="http://schemas.microsoft.com/office/powerpoint/2015/09/main" Requires="p159">
      <p:transition spd="slow" advTm="13523">
        <p159:morph option="byObject"/>
      </p:transition>
    </mc:Choice>
    <mc:Fallback>
      <p:transition spd="slow" advTm="1352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dissolv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0"/>
                </p:tgtEl>
              </p:cMediaNode>
            </p:audio>
          </p:childTnLst>
        </p:cTn>
      </p:par>
    </p:tnLst>
    <p:bldLst>
      <p:bldP spid="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1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1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1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1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14.xml><?xml version="1.0" encoding="utf-8"?>
<p:tagLst xmlns:a="http://schemas.openxmlformats.org/drawingml/2006/main" xmlns:r="http://schemas.openxmlformats.org/officeDocument/2006/relationships" xmlns:p="http://schemas.openxmlformats.org/presentationml/2006/main">
  <p:tag name="TIMING" val="|23|7.6|27.7|17|17.3|15.4"/>
</p:tagLst>
</file>

<file path=ppt/tags/tag15.xml><?xml version="1.0" encoding="utf-8"?>
<p:tagLst xmlns:a="http://schemas.openxmlformats.org/drawingml/2006/main" xmlns:r="http://schemas.openxmlformats.org/officeDocument/2006/relationships" xmlns:p="http://schemas.openxmlformats.org/presentationml/2006/main">
  <p:tag name="TIMING" val="|6.4|14.3|18.4"/>
</p:tagLst>
</file>

<file path=ppt/tags/tag16.xml><?xml version="1.0" encoding="utf-8"?>
<p:tagLst xmlns:a="http://schemas.openxmlformats.org/drawingml/2006/main" xmlns:r="http://schemas.openxmlformats.org/officeDocument/2006/relationships" xmlns:p="http://schemas.openxmlformats.org/presentationml/2006/main">
  <p:tag name="TIMING" val="|4.2"/>
</p:tagLst>
</file>

<file path=ppt/tags/tag17.xml><?xml version="1.0" encoding="utf-8"?>
<p:tagLst xmlns:a="http://schemas.openxmlformats.org/drawingml/2006/main" xmlns:r="http://schemas.openxmlformats.org/officeDocument/2006/relationships" xmlns:p="http://schemas.openxmlformats.org/presentationml/2006/main">
  <p:tag name="TIMING" val="|30.6"/>
</p:tagLst>
</file>

<file path=ppt/tags/tag18.xml><?xml version="1.0" encoding="utf-8"?>
<p:tagLst xmlns:a="http://schemas.openxmlformats.org/drawingml/2006/main" xmlns:r="http://schemas.openxmlformats.org/officeDocument/2006/relationships" xmlns:p="http://schemas.openxmlformats.org/presentationml/2006/main">
  <p:tag name="TIMING" val="|28.3|20.2|6.3|4.5|9.6"/>
</p:tagLst>
</file>

<file path=ppt/tags/tag19.xml><?xml version="1.0" encoding="utf-8"?>
<p:tagLst xmlns:a="http://schemas.openxmlformats.org/drawingml/2006/main" xmlns:r="http://schemas.openxmlformats.org/officeDocument/2006/relationships" xmlns:p="http://schemas.openxmlformats.org/presentationml/2006/main">
  <p:tag name="TIMING" val="|9.7|6.1|5.9"/>
</p:tagLst>
</file>

<file path=ppt/tags/tag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20.xml><?xml version="1.0" encoding="utf-8"?>
<p:tagLst xmlns:a="http://schemas.openxmlformats.org/drawingml/2006/main" xmlns:r="http://schemas.openxmlformats.org/officeDocument/2006/relationships" xmlns:p="http://schemas.openxmlformats.org/presentationml/2006/main">
  <p:tag name="TIMING" val="|3.3|4.1"/>
</p:tagLst>
</file>

<file path=ppt/tags/tag21.xml><?xml version="1.0" encoding="utf-8"?>
<p:tagLst xmlns:a="http://schemas.openxmlformats.org/drawingml/2006/main" xmlns:r="http://schemas.openxmlformats.org/officeDocument/2006/relationships" xmlns:p="http://schemas.openxmlformats.org/presentationml/2006/main">
  <p:tag name="TIMING" val="|2.6|0.8|2.6"/>
</p:tagLst>
</file>

<file path=ppt/tags/tag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5&quot;/&gt;&lt;/TableIndex&gt;&lt;/ShapeTextInfo&gt;"/>
</p:tagLst>
</file>

<file path=ppt/tags/tag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5&quot;/&gt;&lt;/TableIndex&gt;&lt;/ShapeTextInfo&gt;"/>
</p:tagLst>
</file>

<file path=ppt/tags/tag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heme/theme1.xml><?xml version="1.0" encoding="utf-8"?>
<a:theme xmlns:a="http://schemas.openxmlformats.org/drawingml/2006/main" name="jhsph-normal">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JHU_Accessible_Template" id="{3029CE75-037F-744E-A721-7291A332ECF3}" vid="{558E8A60-D579-5444-9256-CCE293214F35}"/>
    </a:ext>
  </a:extLst>
</a:theme>
</file>

<file path=ppt/theme/theme2.xml><?xml version="1.0" encoding="utf-8"?>
<a:theme xmlns:a="http://schemas.openxmlformats.org/drawingml/2006/main" name="jhsph-vertical">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JHU_Accessible_Template" id="{3029CE75-037F-744E-A721-7291A332ECF3}" vid="{408FA6DA-EF6E-9F44-BA93-610C35B33481}"/>
    </a:ext>
  </a:extLst>
</a:theme>
</file>

<file path=ppt/theme/theme3.xml><?xml version="1.0" encoding="utf-8"?>
<a:theme xmlns:a="http://schemas.openxmlformats.org/drawingml/2006/main" name="jhsph-upside dow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JHU_Accessible_Template" id="{3029CE75-037F-744E-A721-7291A332ECF3}" vid="{E0BA1504-A7FC-2C4C-B340-C9593CAE0FC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25985</TotalTime>
  <Words>3036</Words>
  <Application>Microsoft Macintosh PowerPoint</Application>
  <PresentationFormat>On-screen Show (16:9)</PresentationFormat>
  <Paragraphs>212</Paragraphs>
  <Slides>18</Slides>
  <Notes>18</Notes>
  <HiddenSlides>0</HiddenSlides>
  <MMClips>17</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18</vt:i4>
      </vt:variant>
    </vt:vector>
  </HeadingPairs>
  <TitlesOfParts>
    <vt:vector size="30" baseType="lpstr">
      <vt:lpstr>Arial</vt:lpstr>
      <vt:lpstr>Bookman Old Style</vt:lpstr>
      <vt:lpstr>Calibri</vt:lpstr>
      <vt:lpstr>Cambria Math</vt:lpstr>
      <vt:lpstr>Courier</vt:lpstr>
      <vt:lpstr>Georgia</vt:lpstr>
      <vt:lpstr>Lucida Grande</vt:lpstr>
      <vt:lpstr>Times New Roman</vt:lpstr>
      <vt:lpstr>Wingdings</vt:lpstr>
      <vt:lpstr>jhsph-normal</vt:lpstr>
      <vt:lpstr>jhsph-vertical</vt:lpstr>
      <vt:lpstr>jhsph-upside down</vt:lpstr>
      <vt:lpstr>Automatic Number-Plate Recognition (ANPR)</vt:lpstr>
      <vt:lpstr>Introduction</vt:lpstr>
      <vt:lpstr>General Procedure of ANPR System</vt:lpstr>
      <vt:lpstr>Input</vt:lpstr>
      <vt:lpstr>What is d_y  -the distance of the first frame? </vt:lpstr>
      <vt:lpstr>Motion Blur</vt:lpstr>
      <vt:lpstr>Motion Blur (continue)</vt:lpstr>
      <vt:lpstr>Motion Blur Summary</vt:lpstr>
      <vt:lpstr>General Procedure of ANPR System</vt:lpstr>
      <vt:lpstr>Processing Procedure – anprGUI.m</vt:lpstr>
      <vt:lpstr>Detect and localize a license plate</vt:lpstr>
      <vt:lpstr>Detect and localize a license plate</vt:lpstr>
      <vt:lpstr>Processing Procedure – anprGUI.m</vt:lpstr>
      <vt:lpstr>Extract the characters from the plate</vt:lpstr>
      <vt:lpstr>Processing Procedure – anprGUI.m</vt:lpstr>
      <vt:lpstr>Template matching</vt:lpstr>
      <vt:lpstr>Summary</vt:lpstr>
      <vt:lpstr>MATLAB DEMO</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Johns Hopkins Bloomberg School of Public Health</dc:creator>
  <cp:keywords/>
  <dc:description>Author: Johns Hopkins University
The material in this presentation is subject to the copyright of the owners of the material and is being provided for educational purposes under rules of fair use for registered students in this course only. No additional copies of the copyrighted work may be made or distributed.
Template last modified 21 Sept. 2017</dc:description>
  <cp:lastModifiedBy>Hung Nguyen</cp:lastModifiedBy>
  <cp:revision>130</cp:revision>
  <cp:lastPrinted>2015-12-30T15:17:52Z</cp:lastPrinted>
  <dcterms:created xsi:type="dcterms:W3CDTF">2017-08-29T19:56:05Z</dcterms:created>
  <dcterms:modified xsi:type="dcterms:W3CDTF">2021-08-10T20:21:57Z</dcterms:modified>
  <cp:category/>
</cp:coreProperties>
</file>